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2.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75" r:id="rId3"/>
    <p:sldId id="276" r:id="rId4"/>
    <p:sldId id="286" r:id="rId5"/>
    <p:sldId id="277" r:id="rId6"/>
    <p:sldId id="278" r:id="rId7"/>
    <p:sldId id="279" r:id="rId8"/>
    <p:sldId id="290" r:id="rId9"/>
    <p:sldId id="291" r:id="rId10"/>
    <p:sldId id="292" r:id="rId11"/>
    <p:sldId id="293" r:id="rId12"/>
    <p:sldId id="294" r:id="rId13"/>
    <p:sldId id="295" r:id="rId14"/>
    <p:sldId id="296" r:id="rId15"/>
    <p:sldId id="297" r:id="rId16"/>
    <p:sldId id="298" r:id="rId17"/>
    <p:sldId id="299" r:id="rId18"/>
    <p:sldId id="301" r:id="rId19"/>
    <p:sldId id="263" r:id="rId20"/>
    <p:sldId id="274" r:id="rId21"/>
    <p:sldId id="300"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6"/>
  </p:normalViewPr>
  <p:slideViewPr>
    <p:cSldViewPr snapToGrid="0">
      <p:cViewPr varScale="1">
        <p:scale>
          <a:sx n="85" d="100"/>
          <a:sy n="85" d="100"/>
        </p:scale>
        <p:origin x="590" y="6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7/22/2023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7/22/2023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22</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3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81575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 id="2147483666" r:id="rId15"/>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Superstore</a:t>
            </a:r>
            <a:br>
              <a:rPr lang="en-US" dirty="0"/>
            </a:br>
            <a:r>
              <a:rPr lang="en-US" dirty="0"/>
              <a:t>Analysis</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IBM – Edunet</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7EBB2CA-97FD-B566-9553-F00783642F55}"/>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DFA5EBA2-DEBB-2669-C8AD-DFBC058F8EE1}"/>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7" name="TextBox 6">
            <a:extLst>
              <a:ext uri="{FF2B5EF4-FFF2-40B4-BE49-F238E27FC236}">
                <a16:creationId xmlns:a16="http://schemas.microsoft.com/office/drawing/2014/main" id="{EE9EA9DD-FD5B-F7C6-5B5C-33F9B99A4772}"/>
              </a:ext>
            </a:extLst>
          </p:cNvPr>
          <p:cNvSpPr txBox="1"/>
          <p:nvPr/>
        </p:nvSpPr>
        <p:spPr>
          <a:xfrm>
            <a:off x="509587" y="837035"/>
            <a:ext cx="6111550" cy="369332"/>
          </a:xfrm>
          <a:prstGeom prst="rect">
            <a:avLst/>
          </a:prstGeom>
          <a:noFill/>
        </p:spPr>
        <p:txBody>
          <a:bodyPr wrap="square">
            <a:spAutoFit/>
          </a:bodyPr>
          <a:lstStyle/>
          <a:p>
            <a:pPr marL="285750" indent="-285750">
              <a:buFont typeface="Wingdings" panose="05000000000000000000" pitchFamily="2" charset="2"/>
              <a:buChar char="Ø"/>
            </a:pPr>
            <a:r>
              <a:rPr lang="en-IN" dirty="0"/>
              <a:t>City</a:t>
            </a:r>
          </a:p>
        </p:txBody>
      </p:sp>
      <p:pic>
        <p:nvPicPr>
          <p:cNvPr id="9" name="Picture 8">
            <a:extLst>
              <a:ext uri="{FF2B5EF4-FFF2-40B4-BE49-F238E27FC236}">
                <a16:creationId xmlns:a16="http://schemas.microsoft.com/office/drawing/2014/main" id="{AFEF812F-5D89-9D6D-DDA1-F746447F89B9}"/>
              </a:ext>
            </a:extLst>
          </p:cNvPr>
          <p:cNvPicPr>
            <a:picLocks noChangeAspect="1"/>
          </p:cNvPicPr>
          <p:nvPr/>
        </p:nvPicPr>
        <p:blipFill>
          <a:blip r:embed="rId2"/>
          <a:stretch>
            <a:fillRect/>
          </a:stretch>
        </p:blipFill>
        <p:spPr>
          <a:xfrm>
            <a:off x="509587" y="1735494"/>
            <a:ext cx="11172825" cy="4133461"/>
          </a:xfrm>
          <a:prstGeom prst="rect">
            <a:avLst/>
          </a:prstGeom>
        </p:spPr>
      </p:pic>
    </p:spTree>
    <p:extLst>
      <p:ext uri="{BB962C8B-B14F-4D97-AF65-F5344CB8AC3E}">
        <p14:creationId xmlns:p14="http://schemas.microsoft.com/office/powerpoint/2010/main" val="1242809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0D90D8-5631-C598-FEB4-8FDDC22027EA}"/>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7751AF81-2E0A-95DC-0B69-B1664BADD429}"/>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
        <p:nvSpPr>
          <p:cNvPr id="7" name="TextBox 6">
            <a:extLst>
              <a:ext uri="{FF2B5EF4-FFF2-40B4-BE49-F238E27FC236}">
                <a16:creationId xmlns:a16="http://schemas.microsoft.com/office/drawing/2014/main" id="{D870D448-8E60-0ABB-D64B-8D525E7FC1E0}"/>
              </a:ext>
            </a:extLst>
          </p:cNvPr>
          <p:cNvSpPr txBox="1"/>
          <p:nvPr/>
        </p:nvSpPr>
        <p:spPr>
          <a:xfrm>
            <a:off x="1021702" y="976995"/>
            <a:ext cx="6111550" cy="369332"/>
          </a:xfrm>
          <a:prstGeom prst="rect">
            <a:avLst/>
          </a:prstGeom>
          <a:noFill/>
        </p:spPr>
        <p:txBody>
          <a:bodyPr wrap="square">
            <a:spAutoFit/>
          </a:bodyPr>
          <a:lstStyle/>
          <a:p>
            <a:pPr marL="285750" indent="-285750">
              <a:buFont typeface="Wingdings" panose="05000000000000000000" pitchFamily="2" charset="2"/>
              <a:buChar char="Ø"/>
            </a:pPr>
            <a:r>
              <a:rPr lang="en-IN" dirty="0"/>
              <a:t>State</a:t>
            </a:r>
          </a:p>
        </p:txBody>
      </p:sp>
      <p:pic>
        <p:nvPicPr>
          <p:cNvPr id="9" name="Picture 8">
            <a:extLst>
              <a:ext uri="{FF2B5EF4-FFF2-40B4-BE49-F238E27FC236}">
                <a16:creationId xmlns:a16="http://schemas.microsoft.com/office/drawing/2014/main" id="{B80AAFBF-5896-26CC-5175-7259EC2138C0}"/>
              </a:ext>
            </a:extLst>
          </p:cNvPr>
          <p:cNvPicPr>
            <a:picLocks noChangeAspect="1"/>
          </p:cNvPicPr>
          <p:nvPr/>
        </p:nvPicPr>
        <p:blipFill>
          <a:blip r:embed="rId2"/>
          <a:stretch>
            <a:fillRect/>
          </a:stretch>
        </p:blipFill>
        <p:spPr>
          <a:xfrm>
            <a:off x="355146" y="1670180"/>
            <a:ext cx="11220450" cy="3928187"/>
          </a:xfrm>
          <a:prstGeom prst="rect">
            <a:avLst/>
          </a:prstGeom>
        </p:spPr>
      </p:pic>
    </p:spTree>
    <p:extLst>
      <p:ext uri="{BB962C8B-B14F-4D97-AF65-F5344CB8AC3E}">
        <p14:creationId xmlns:p14="http://schemas.microsoft.com/office/powerpoint/2010/main" val="1834994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48D0EF-D696-60F4-6B85-618D81A0767B}"/>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2FBF0DB6-76B2-3211-C88A-49755BAD71B4}"/>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7" name="TextBox 6">
            <a:extLst>
              <a:ext uri="{FF2B5EF4-FFF2-40B4-BE49-F238E27FC236}">
                <a16:creationId xmlns:a16="http://schemas.microsoft.com/office/drawing/2014/main" id="{C74BE080-775F-5D65-AF83-8286FD20AB75}"/>
              </a:ext>
            </a:extLst>
          </p:cNvPr>
          <p:cNvSpPr txBox="1"/>
          <p:nvPr/>
        </p:nvSpPr>
        <p:spPr>
          <a:xfrm>
            <a:off x="349898" y="230546"/>
            <a:ext cx="6111550" cy="369332"/>
          </a:xfrm>
          <a:prstGeom prst="rect">
            <a:avLst/>
          </a:prstGeom>
          <a:noFill/>
        </p:spPr>
        <p:txBody>
          <a:bodyPr wrap="square">
            <a:spAutoFit/>
          </a:bodyPr>
          <a:lstStyle/>
          <a:p>
            <a:pPr marL="285750" indent="-285750">
              <a:buFont typeface="Wingdings" panose="05000000000000000000" pitchFamily="2" charset="2"/>
              <a:buChar char="Ø"/>
            </a:pPr>
            <a:r>
              <a:rPr lang="en-IN" dirty="0"/>
              <a:t>Region</a:t>
            </a:r>
          </a:p>
        </p:txBody>
      </p:sp>
      <p:pic>
        <p:nvPicPr>
          <p:cNvPr id="9" name="Picture 8">
            <a:extLst>
              <a:ext uri="{FF2B5EF4-FFF2-40B4-BE49-F238E27FC236}">
                <a16:creationId xmlns:a16="http://schemas.microsoft.com/office/drawing/2014/main" id="{6144B8AB-AE17-FB6D-2C00-2B32D131AFDE}"/>
              </a:ext>
            </a:extLst>
          </p:cNvPr>
          <p:cNvPicPr>
            <a:picLocks noChangeAspect="1"/>
          </p:cNvPicPr>
          <p:nvPr/>
        </p:nvPicPr>
        <p:blipFill>
          <a:blip r:embed="rId2"/>
          <a:stretch>
            <a:fillRect/>
          </a:stretch>
        </p:blipFill>
        <p:spPr>
          <a:xfrm>
            <a:off x="2435678" y="599878"/>
            <a:ext cx="4838700" cy="2524125"/>
          </a:xfrm>
          <a:prstGeom prst="rect">
            <a:avLst/>
          </a:prstGeom>
        </p:spPr>
      </p:pic>
      <p:sp>
        <p:nvSpPr>
          <p:cNvPr id="11" name="TextBox 10">
            <a:extLst>
              <a:ext uri="{FF2B5EF4-FFF2-40B4-BE49-F238E27FC236}">
                <a16:creationId xmlns:a16="http://schemas.microsoft.com/office/drawing/2014/main" id="{B5D1E409-50C5-284C-F5DE-CA1BCC362291}"/>
              </a:ext>
            </a:extLst>
          </p:cNvPr>
          <p:cNvSpPr txBox="1"/>
          <p:nvPr/>
        </p:nvSpPr>
        <p:spPr>
          <a:xfrm>
            <a:off x="349898" y="3059668"/>
            <a:ext cx="6111550" cy="369332"/>
          </a:xfrm>
          <a:prstGeom prst="rect">
            <a:avLst/>
          </a:prstGeom>
          <a:noFill/>
        </p:spPr>
        <p:txBody>
          <a:bodyPr wrap="square">
            <a:spAutoFit/>
          </a:bodyPr>
          <a:lstStyle/>
          <a:p>
            <a:pPr marL="285750" indent="-285750">
              <a:buFont typeface="Wingdings" panose="05000000000000000000" pitchFamily="2" charset="2"/>
              <a:buChar char="Ø"/>
            </a:pPr>
            <a:r>
              <a:rPr lang="en-IN" dirty="0"/>
              <a:t>Category</a:t>
            </a:r>
          </a:p>
        </p:txBody>
      </p:sp>
      <p:pic>
        <p:nvPicPr>
          <p:cNvPr id="13" name="Picture 12">
            <a:extLst>
              <a:ext uri="{FF2B5EF4-FFF2-40B4-BE49-F238E27FC236}">
                <a16:creationId xmlns:a16="http://schemas.microsoft.com/office/drawing/2014/main" id="{558B509E-4B7C-FAAC-B3C5-616A67BD2BDA}"/>
              </a:ext>
            </a:extLst>
          </p:cNvPr>
          <p:cNvPicPr>
            <a:picLocks noChangeAspect="1"/>
          </p:cNvPicPr>
          <p:nvPr/>
        </p:nvPicPr>
        <p:blipFill>
          <a:blip r:embed="rId3"/>
          <a:stretch>
            <a:fillRect/>
          </a:stretch>
        </p:blipFill>
        <p:spPr>
          <a:xfrm>
            <a:off x="2435678" y="3733997"/>
            <a:ext cx="4838700" cy="2524125"/>
          </a:xfrm>
          <a:prstGeom prst="rect">
            <a:avLst/>
          </a:prstGeom>
        </p:spPr>
      </p:pic>
    </p:spTree>
    <p:extLst>
      <p:ext uri="{BB962C8B-B14F-4D97-AF65-F5344CB8AC3E}">
        <p14:creationId xmlns:p14="http://schemas.microsoft.com/office/powerpoint/2010/main" val="3240275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FE6B04E-CFBC-BC7C-4A0D-7D01F68017E6}"/>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B4671554-ECC8-1BD6-4E74-4A2E198DF68B}"/>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
        <p:nvSpPr>
          <p:cNvPr id="7" name="TextBox 6">
            <a:extLst>
              <a:ext uri="{FF2B5EF4-FFF2-40B4-BE49-F238E27FC236}">
                <a16:creationId xmlns:a16="http://schemas.microsoft.com/office/drawing/2014/main" id="{7E850F3F-7060-60A0-A323-1F990B7F8F89}"/>
              </a:ext>
            </a:extLst>
          </p:cNvPr>
          <p:cNvSpPr txBox="1"/>
          <p:nvPr/>
        </p:nvSpPr>
        <p:spPr>
          <a:xfrm>
            <a:off x="355146" y="921011"/>
            <a:ext cx="6111550" cy="369332"/>
          </a:xfrm>
          <a:prstGeom prst="rect">
            <a:avLst/>
          </a:prstGeom>
          <a:noFill/>
        </p:spPr>
        <p:txBody>
          <a:bodyPr wrap="square">
            <a:spAutoFit/>
          </a:bodyPr>
          <a:lstStyle/>
          <a:p>
            <a:pPr marL="285750" indent="-285750">
              <a:buFont typeface="Wingdings" panose="05000000000000000000" pitchFamily="2" charset="2"/>
              <a:buChar char="Ø"/>
            </a:pPr>
            <a:r>
              <a:rPr lang="en-IN" dirty="0"/>
              <a:t>Subcategory</a:t>
            </a:r>
          </a:p>
        </p:txBody>
      </p:sp>
      <p:pic>
        <p:nvPicPr>
          <p:cNvPr id="9" name="Picture 8">
            <a:extLst>
              <a:ext uri="{FF2B5EF4-FFF2-40B4-BE49-F238E27FC236}">
                <a16:creationId xmlns:a16="http://schemas.microsoft.com/office/drawing/2014/main" id="{D26230F8-CFED-77E6-65D9-AEFC64486609}"/>
              </a:ext>
            </a:extLst>
          </p:cNvPr>
          <p:cNvPicPr>
            <a:picLocks noChangeAspect="1"/>
          </p:cNvPicPr>
          <p:nvPr/>
        </p:nvPicPr>
        <p:blipFill>
          <a:blip r:embed="rId2"/>
          <a:stretch>
            <a:fillRect/>
          </a:stretch>
        </p:blipFill>
        <p:spPr>
          <a:xfrm>
            <a:off x="355146" y="1698172"/>
            <a:ext cx="11220450" cy="3704252"/>
          </a:xfrm>
          <a:prstGeom prst="rect">
            <a:avLst/>
          </a:prstGeom>
        </p:spPr>
      </p:pic>
    </p:spTree>
    <p:extLst>
      <p:ext uri="{BB962C8B-B14F-4D97-AF65-F5344CB8AC3E}">
        <p14:creationId xmlns:p14="http://schemas.microsoft.com/office/powerpoint/2010/main" val="319464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9973604-BB7D-A73D-BA31-4BD908E1359A}"/>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583579A2-7B4F-5F06-8C67-B66B73724027}"/>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
        <p:nvSpPr>
          <p:cNvPr id="7" name="TextBox 6">
            <a:extLst>
              <a:ext uri="{FF2B5EF4-FFF2-40B4-BE49-F238E27FC236}">
                <a16:creationId xmlns:a16="http://schemas.microsoft.com/office/drawing/2014/main" id="{E880897C-7559-A5C4-91B5-F74283923E31}"/>
              </a:ext>
            </a:extLst>
          </p:cNvPr>
          <p:cNvSpPr txBox="1"/>
          <p:nvPr/>
        </p:nvSpPr>
        <p:spPr>
          <a:xfrm>
            <a:off x="1758819" y="491803"/>
            <a:ext cx="8654144" cy="461665"/>
          </a:xfrm>
          <a:prstGeom prst="rect">
            <a:avLst/>
          </a:prstGeom>
          <a:noFill/>
        </p:spPr>
        <p:txBody>
          <a:bodyPr wrap="square">
            <a:spAutoFit/>
          </a:bodyPr>
          <a:lstStyle/>
          <a:p>
            <a:r>
              <a:rPr lang="en-IN" sz="2400" b="1" dirty="0">
                <a:latin typeface="Arial Rounded MT Bold" panose="020F0704030504030204" pitchFamily="34" charset="0"/>
              </a:rPr>
              <a:t>FINDINGS, RECOMMENDATIONS AND CONCLUSIONS</a:t>
            </a:r>
          </a:p>
        </p:txBody>
      </p:sp>
      <p:sp>
        <p:nvSpPr>
          <p:cNvPr id="9" name="TextBox 8">
            <a:extLst>
              <a:ext uri="{FF2B5EF4-FFF2-40B4-BE49-F238E27FC236}">
                <a16:creationId xmlns:a16="http://schemas.microsoft.com/office/drawing/2014/main" id="{7E44CB13-37AE-0D76-3326-D49892B9CEED}"/>
              </a:ext>
            </a:extLst>
          </p:cNvPr>
          <p:cNvSpPr txBox="1"/>
          <p:nvPr/>
        </p:nvSpPr>
        <p:spPr>
          <a:xfrm>
            <a:off x="494523" y="1377640"/>
            <a:ext cx="10870163" cy="1200329"/>
          </a:xfrm>
          <a:prstGeom prst="rect">
            <a:avLst/>
          </a:prstGeom>
          <a:noFill/>
        </p:spPr>
        <p:txBody>
          <a:bodyPr wrap="square">
            <a:spAutoFit/>
          </a:bodyPr>
          <a:lstStyle/>
          <a:p>
            <a:pPr marL="285750" indent="-285750">
              <a:buFont typeface="Arial" panose="020B0604020202020204" pitchFamily="34" charset="0"/>
              <a:buChar char="•"/>
            </a:pPr>
            <a:r>
              <a:rPr lang="en-US" dirty="0"/>
              <a:t>On analyzing the Super Store's sales and profitability data, it was found that the Technology sub-category and specific products such as Phones and Chairs are our highest selling and most profitable items. To offset losses from less profitable products such as Bookcases and Tables, I recommend bundling them with the high-performing items. </a:t>
            </a:r>
            <a:endParaRPr lang="en-IN" dirty="0"/>
          </a:p>
        </p:txBody>
      </p:sp>
      <p:pic>
        <p:nvPicPr>
          <p:cNvPr id="11" name="Picture 10">
            <a:extLst>
              <a:ext uri="{FF2B5EF4-FFF2-40B4-BE49-F238E27FC236}">
                <a16:creationId xmlns:a16="http://schemas.microsoft.com/office/drawing/2014/main" id="{EC2DF527-D0BC-87C8-4368-463AC499E0A7}"/>
              </a:ext>
            </a:extLst>
          </p:cNvPr>
          <p:cNvPicPr>
            <a:picLocks noChangeAspect="1"/>
          </p:cNvPicPr>
          <p:nvPr/>
        </p:nvPicPr>
        <p:blipFill>
          <a:blip r:embed="rId2"/>
          <a:stretch>
            <a:fillRect/>
          </a:stretch>
        </p:blipFill>
        <p:spPr>
          <a:xfrm>
            <a:off x="1147664" y="2789853"/>
            <a:ext cx="9004041" cy="3284376"/>
          </a:xfrm>
          <a:prstGeom prst="rect">
            <a:avLst/>
          </a:prstGeom>
        </p:spPr>
      </p:pic>
    </p:spTree>
    <p:extLst>
      <p:ext uri="{BB962C8B-B14F-4D97-AF65-F5344CB8AC3E}">
        <p14:creationId xmlns:p14="http://schemas.microsoft.com/office/powerpoint/2010/main" val="862078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376AC9-2FF5-C9B1-5D9B-8F4C97FA57E7}"/>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5C9A4B72-4C8C-E788-7C27-74110E72033D}"/>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
        <p:nvSpPr>
          <p:cNvPr id="9" name="TextBox 8">
            <a:extLst>
              <a:ext uri="{FF2B5EF4-FFF2-40B4-BE49-F238E27FC236}">
                <a16:creationId xmlns:a16="http://schemas.microsoft.com/office/drawing/2014/main" id="{337FD4BA-8106-20DE-ADB1-5D2A2356E9BC}"/>
              </a:ext>
            </a:extLst>
          </p:cNvPr>
          <p:cNvSpPr txBox="1"/>
          <p:nvPr/>
        </p:nvSpPr>
        <p:spPr>
          <a:xfrm>
            <a:off x="609600" y="890989"/>
            <a:ext cx="10972800" cy="1200329"/>
          </a:xfrm>
          <a:prstGeom prst="rect">
            <a:avLst/>
          </a:prstGeom>
          <a:noFill/>
        </p:spPr>
        <p:txBody>
          <a:bodyPr wrap="square">
            <a:spAutoFit/>
          </a:bodyPr>
          <a:lstStyle/>
          <a:p>
            <a:pPr marL="285750" indent="-285750">
              <a:buFont typeface="Arial" panose="020B0604020202020204" pitchFamily="34" charset="0"/>
              <a:buChar char="•"/>
            </a:pPr>
            <a:r>
              <a:rPr lang="en-US" dirty="0"/>
              <a:t>For customers looking for a home office setup, I suggest creating a package deal that includes a variety of office essentials such as a table, chairs, phone, copiers, storage, labels, fasteners, and bookcases. This is a great option for customers who are busy and may not have the time to select individual products.</a:t>
            </a:r>
            <a:endParaRPr lang="en-IN" dirty="0"/>
          </a:p>
        </p:txBody>
      </p:sp>
      <p:sp>
        <p:nvSpPr>
          <p:cNvPr id="11" name="TextBox 10">
            <a:extLst>
              <a:ext uri="{FF2B5EF4-FFF2-40B4-BE49-F238E27FC236}">
                <a16:creationId xmlns:a16="http://schemas.microsoft.com/office/drawing/2014/main" id="{E61D736E-DC06-8694-1623-810C3EBEF266}"/>
              </a:ext>
            </a:extLst>
          </p:cNvPr>
          <p:cNvSpPr txBox="1"/>
          <p:nvPr/>
        </p:nvSpPr>
        <p:spPr>
          <a:xfrm>
            <a:off x="609600" y="2844535"/>
            <a:ext cx="10456506" cy="923330"/>
          </a:xfrm>
          <a:prstGeom prst="rect">
            <a:avLst/>
          </a:prstGeom>
          <a:noFill/>
        </p:spPr>
        <p:txBody>
          <a:bodyPr wrap="square">
            <a:spAutoFit/>
          </a:bodyPr>
          <a:lstStyle/>
          <a:p>
            <a:pPr marL="285750" indent="-285750">
              <a:buFont typeface="Arial" panose="020B0604020202020204" pitchFamily="34" charset="0"/>
              <a:buChar char="•"/>
            </a:pPr>
            <a:r>
              <a:rPr lang="en-US" dirty="0"/>
              <a:t>To address the issue of losses from selling Supplies, Bookcases, and Tables, I recommend considering dropping these products from our catalog or renegotiating with suppliers for a cheaper price.</a:t>
            </a:r>
            <a:endParaRPr lang="en-IN" dirty="0"/>
          </a:p>
        </p:txBody>
      </p:sp>
      <p:sp>
        <p:nvSpPr>
          <p:cNvPr id="15" name="TextBox 14">
            <a:extLst>
              <a:ext uri="{FF2B5EF4-FFF2-40B4-BE49-F238E27FC236}">
                <a16:creationId xmlns:a16="http://schemas.microsoft.com/office/drawing/2014/main" id="{2266C54A-521C-12DA-A284-A97686D29655}"/>
              </a:ext>
            </a:extLst>
          </p:cNvPr>
          <p:cNvSpPr txBox="1"/>
          <p:nvPr/>
        </p:nvSpPr>
        <p:spPr>
          <a:xfrm>
            <a:off x="609600" y="4521082"/>
            <a:ext cx="1085772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Our customer base is primarily made up of Consumer and Corporate segments, which make up over 70% of our customers. To target these segments, I suggest offering special promotions and bundles for mass Consumer and Home Offices in the top 10 cities with the highest sales, and sending promotional emails or flyers to customers in the East and West regions.</a:t>
            </a:r>
            <a:endParaRPr lang="en-IN" dirty="0"/>
          </a:p>
        </p:txBody>
      </p:sp>
    </p:spTree>
    <p:extLst>
      <p:ext uri="{BB962C8B-B14F-4D97-AF65-F5344CB8AC3E}">
        <p14:creationId xmlns:p14="http://schemas.microsoft.com/office/powerpoint/2010/main" val="569495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53C2D1-0E24-7B83-883F-C8023AF5F92D}"/>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5632A7C0-377B-3600-44FB-E8D8DE558A73}"/>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7" name="Picture 6">
            <a:extLst>
              <a:ext uri="{FF2B5EF4-FFF2-40B4-BE49-F238E27FC236}">
                <a16:creationId xmlns:a16="http://schemas.microsoft.com/office/drawing/2014/main" id="{DFCD0F83-8F16-A10D-E050-0FBF449C8B90}"/>
              </a:ext>
            </a:extLst>
          </p:cNvPr>
          <p:cNvPicPr>
            <a:picLocks noChangeAspect="1"/>
          </p:cNvPicPr>
          <p:nvPr/>
        </p:nvPicPr>
        <p:blipFill>
          <a:blip r:embed="rId2"/>
          <a:stretch>
            <a:fillRect/>
          </a:stretch>
        </p:blipFill>
        <p:spPr>
          <a:xfrm>
            <a:off x="519793" y="330848"/>
            <a:ext cx="6972300" cy="3695700"/>
          </a:xfrm>
          <a:prstGeom prst="rect">
            <a:avLst/>
          </a:prstGeom>
        </p:spPr>
      </p:pic>
      <p:pic>
        <p:nvPicPr>
          <p:cNvPr id="9" name="Picture 8">
            <a:extLst>
              <a:ext uri="{FF2B5EF4-FFF2-40B4-BE49-F238E27FC236}">
                <a16:creationId xmlns:a16="http://schemas.microsoft.com/office/drawing/2014/main" id="{45D23352-31BC-3AE6-FDA7-65CFC98D4849}"/>
              </a:ext>
            </a:extLst>
          </p:cNvPr>
          <p:cNvPicPr>
            <a:picLocks noChangeAspect="1"/>
          </p:cNvPicPr>
          <p:nvPr/>
        </p:nvPicPr>
        <p:blipFill>
          <a:blip r:embed="rId3"/>
          <a:stretch>
            <a:fillRect/>
          </a:stretch>
        </p:blipFill>
        <p:spPr>
          <a:xfrm>
            <a:off x="3282723" y="4119369"/>
            <a:ext cx="7324725" cy="2171700"/>
          </a:xfrm>
          <a:prstGeom prst="rect">
            <a:avLst/>
          </a:prstGeom>
        </p:spPr>
      </p:pic>
    </p:spTree>
    <p:extLst>
      <p:ext uri="{BB962C8B-B14F-4D97-AF65-F5344CB8AC3E}">
        <p14:creationId xmlns:p14="http://schemas.microsoft.com/office/powerpoint/2010/main" val="4102480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EC082DF-8166-F067-EA7A-ABD57815490C}"/>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34A1082C-44AE-A5AD-BDF4-5AAD752C48D9}"/>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
        <p:nvSpPr>
          <p:cNvPr id="8" name="TextBox 7">
            <a:extLst>
              <a:ext uri="{FF2B5EF4-FFF2-40B4-BE49-F238E27FC236}">
                <a16:creationId xmlns:a16="http://schemas.microsoft.com/office/drawing/2014/main" id="{1E72198D-3E09-7BA4-EC77-89A52DA3A2D2}"/>
              </a:ext>
            </a:extLst>
          </p:cNvPr>
          <p:cNvSpPr txBox="1"/>
          <p:nvPr/>
        </p:nvSpPr>
        <p:spPr>
          <a:xfrm>
            <a:off x="615820" y="657722"/>
            <a:ext cx="10664890" cy="923330"/>
          </a:xfrm>
          <a:prstGeom prst="rect">
            <a:avLst/>
          </a:prstGeom>
          <a:noFill/>
        </p:spPr>
        <p:txBody>
          <a:bodyPr wrap="square">
            <a:spAutoFit/>
          </a:bodyPr>
          <a:lstStyle/>
          <a:p>
            <a:pPr marL="285750" indent="-285750">
              <a:buFont typeface="Arial" panose="020B0604020202020204" pitchFamily="34" charset="0"/>
              <a:buChar char="•"/>
            </a:pPr>
            <a:r>
              <a:rPr lang="en-US" dirty="0"/>
              <a:t>The main reason for losses is discounts. To improve this, I recommend offering more discounts during festival seasons, as this will result in more sales. During these seasons, the discount rate is recommended to be not more 20% as more than a 20% discount brings in great losses.</a:t>
            </a:r>
            <a:endParaRPr lang="en-IN" dirty="0"/>
          </a:p>
        </p:txBody>
      </p:sp>
      <p:pic>
        <p:nvPicPr>
          <p:cNvPr id="10" name="Picture 9">
            <a:extLst>
              <a:ext uri="{FF2B5EF4-FFF2-40B4-BE49-F238E27FC236}">
                <a16:creationId xmlns:a16="http://schemas.microsoft.com/office/drawing/2014/main" id="{7DE89073-781E-AAAB-6B8D-534D351AF1E1}"/>
              </a:ext>
            </a:extLst>
          </p:cNvPr>
          <p:cNvPicPr>
            <a:picLocks noChangeAspect="1"/>
          </p:cNvPicPr>
          <p:nvPr/>
        </p:nvPicPr>
        <p:blipFill>
          <a:blip r:embed="rId2"/>
          <a:stretch>
            <a:fillRect/>
          </a:stretch>
        </p:blipFill>
        <p:spPr>
          <a:xfrm>
            <a:off x="2490108" y="1883472"/>
            <a:ext cx="5905500" cy="2524125"/>
          </a:xfrm>
          <a:prstGeom prst="rect">
            <a:avLst/>
          </a:prstGeom>
        </p:spPr>
      </p:pic>
      <p:sp>
        <p:nvSpPr>
          <p:cNvPr id="12" name="TextBox 11">
            <a:extLst>
              <a:ext uri="{FF2B5EF4-FFF2-40B4-BE49-F238E27FC236}">
                <a16:creationId xmlns:a16="http://schemas.microsoft.com/office/drawing/2014/main" id="{35749B2B-EF36-6D86-1652-0382E28FD219}"/>
              </a:ext>
            </a:extLst>
          </p:cNvPr>
          <p:cNvSpPr txBox="1"/>
          <p:nvPr/>
        </p:nvSpPr>
        <p:spPr>
          <a:xfrm>
            <a:off x="615820" y="4710017"/>
            <a:ext cx="10664890" cy="1477328"/>
          </a:xfrm>
          <a:prstGeom prst="rect">
            <a:avLst/>
          </a:prstGeom>
          <a:noFill/>
        </p:spPr>
        <p:txBody>
          <a:bodyPr wrap="square">
            <a:spAutoFit/>
          </a:bodyPr>
          <a:lstStyle/>
          <a:p>
            <a:pPr marL="285750" indent="-285750">
              <a:buFont typeface="Arial" panose="020B0604020202020204" pitchFamily="34" charset="0"/>
              <a:buChar char="•"/>
            </a:pPr>
            <a:r>
              <a:rPr lang="en-US" dirty="0"/>
              <a:t>Additionally, the home office segment needs improvement. In some cities, we have fewer sales, which may be due to a lack of awareness. Advertising in these cities may help increase sales. For advertising strategy, in the event that the company wants to run product package promos, It is advised that the most common items that are usually bought together to inform the company's decision.</a:t>
            </a:r>
            <a:endParaRPr lang="en-IN" dirty="0"/>
          </a:p>
        </p:txBody>
      </p:sp>
    </p:spTree>
    <p:extLst>
      <p:ext uri="{BB962C8B-B14F-4D97-AF65-F5344CB8AC3E}">
        <p14:creationId xmlns:p14="http://schemas.microsoft.com/office/powerpoint/2010/main" val="2970166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7292AD-B251-3010-7917-7DDC71408089}"/>
              </a:ext>
            </a:extLst>
          </p:cNvPr>
          <p:cNvSpPr>
            <a:spLocks noGrp="1"/>
          </p:cNvSpPr>
          <p:nvPr>
            <p:ph sz="half" idx="2"/>
          </p:nvPr>
        </p:nvSpPr>
        <p:spPr>
          <a:xfrm>
            <a:off x="1596618" y="354563"/>
            <a:ext cx="10126362" cy="793102"/>
          </a:xfrm>
        </p:spPr>
        <p:txBody>
          <a:bodyPr/>
          <a:lstStyle/>
          <a:p>
            <a:r>
              <a:rPr lang="en-IN" b="1" dirty="0"/>
              <a:t>How did you customize the project and make it your own?</a:t>
            </a:r>
          </a:p>
        </p:txBody>
      </p:sp>
      <p:sp>
        <p:nvSpPr>
          <p:cNvPr id="4" name="Footer Placeholder 3">
            <a:extLst>
              <a:ext uri="{FF2B5EF4-FFF2-40B4-BE49-F238E27FC236}">
                <a16:creationId xmlns:a16="http://schemas.microsoft.com/office/drawing/2014/main" id="{2F7DCDFC-AE2B-8F93-F300-8A51DD2E3D63}"/>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64DF455F-64D3-EFC8-753D-98C256FE97E9}"/>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
        <p:nvSpPr>
          <p:cNvPr id="7" name="TextBox 6">
            <a:extLst>
              <a:ext uri="{FF2B5EF4-FFF2-40B4-BE49-F238E27FC236}">
                <a16:creationId xmlns:a16="http://schemas.microsoft.com/office/drawing/2014/main" id="{2F4C059B-8C3B-CE8D-E2C0-8252FAE35489}"/>
              </a:ext>
            </a:extLst>
          </p:cNvPr>
          <p:cNvSpPr txBox="1"/>
          <p:nvPr/>
        </p:nvSpPr>
        <p:spPr>
          <a:xfrm>
            <a:off x="429208" y="1997839"/>
            <a:ext cx="9787812" cy="3139321"/>
          </a:xfrm>
          <a:prstGeom prst="rect">
            <a:avLst/>
          </a:prstGeom>
          <a:noFill/>
        </p:spPr>
        <p:txBody>
          <a:bodyPr wrap="square">
            <a:spAutoFit/>
          </a:bodyPr>
          <a:lstStyle/>
          <a:p>
            <a:r>
              <a:rPr lang="en-US" dirty="0"/>
              <a:t>I have used Python 3 for this analysis. The Libraries/Packages I used in this projects are as follows:</a:t>
            </a:r>
          </a:p>
          <a:p>
            <a:endParaRPr lang="en-US" dirty="0"/>
          </a:p>
          <a:p>
            <a:pPr>
              <a:buFont typeface="Arial" panose="020B0604020202020204" pitchFamily="34" charset="0"/>
              <a:buChar char="•"/>
            </a:pPr>
            <a:r>
              <a:rPr lang="en-US" dirty="0"/>
              <a:t> NumPy (as np is one of the very famous packages for working with arrays in python)</a:t>
            </a:r>
          </a:p>
          <a:p>
            <a:pPr>
              <a:buFont typeface="Arial" panose="020B0604020202020204" pitchFamily="34" charset="0"/>
              <a:buChar char="•"/>
            </a:pPr>
            <a:endParaRPr lang="en-US" dirty="0"/>
          </a:p>
          <a:p>
            <a:pPr>
              <a:buFont typeface="Arial" panose="020B0604020202020204" pitchFamily="34" charset="0"/>
              <a:buChar char="•"/>
            </a:pPr>
            <a:r>
              <a:rPr lang="en-US" dirty="0"/>
              <a:t> pandas (Is greatly used in analysis of data and making data frame)</a:t>
            </a:r>
          </a:p>
          <a:p>
            <a:pPr>
              <a:buFont typeface="Arial" panose="020B0604020202020204" pitchFamily="34" charset="0"/>
              <a:buChar char="•"/>
            </a:pPr>
            <a:endParaRPr lang="en-US" dirty="0"/>
          </a:p>
          <a:p>
            <a:pPr>
              <a:buFont typeface="Arial" panose="020B0604020202020204" pitchFamily="34" charset="0"/>
              <a:buChar char="•"/>
            </a:pPr>
            <a:r>
              <a:rPr lang="en-US" dirty="0"/>
              <a:t> matplotlib (Lets make our Analyzation fun and interactive with the visualization library</a:t>
            </a:r>
          </a:p>
          <a:p>
            <a:r>
              <a:rPr lang="en-US" dirty="0"/>
              <a:t> matplotlib)</a:t>
            </a:r>
          </a:p>
          <a:p>
            <a:endParaRPr lang="en-US" dirty="0"/>
          </a:p>
          <a:p>
            <a:pPr>
              <a:buFont typeface="Arial" panose="020B0604020202020204" pitchFamily="34" charset="0"/>
              <a:buChar char="•"/>
            </a:pPr>
            <a:r>
              <a:rPr lang="en-US" dirty="0"/>
              <a:t> seaborn (Adding more colors into matplotlib visualization)</a:t>
            </a:r>
          </a:p>
        </p:txBody>
      </p:sp>
    </p:spTree>
    <p:extLst>
      <p:ext uri="{BB962C8B-B14F-4D97-AF65-F5344CB8AC3E}">
        <p14:creationId xmlns:p14="http://schemas.microsoft.com/office/powerpoint/2010/main" val="357073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90516" y="196345"/>
            <a:ext cx="4610967" cy="690574"/>
          </a:xfrm>
          <a:prstGeom prst="rect">
            <a:avLst/>
          </a:prstGeom>
        </p:spPr>
        <p:txBody>
          <a:bodyPr vert="horz" wrap="square" lIns="0" tIns="13335" rIns="0" bIns="0" rtlCol="0" anchor="t">
            <a:spAutoFit/>
          </a:bodyPr>
          <a:lstStyle/>
          <a:p>
            <a:pPr marL="12700">
              <a:lnSpc>
                <a:spcPct val="100000"/>
              </a:lnSpc>
              <a:spcBef>
                <a:spcPts val="105"/>
              </a:spcBef>
            </a:pPr>
            <a:r>
              <a:rPr spc="-5" dirty="0">
                <a:latin typeface="Arial Rounded MT Bold" panose="020F0704030504030204" pitchFamily="34" charset="0"/>
              </a:rPr>
              <a:t>Modelling</a:t>
            </a:r>
          </a:p>
        </p:txBody>
      </p:sp>
      <p:pic>
        <p:nvPicPr>
          <p:cNvPr id="6" name="object 4">
            <a:extLst>
              <a:ext uri="{FF2B5EF4-FFF2-40B4-BE49-F238E27FC236}">
                <a16:creationId xmlns:a16="http://schemas.microsoft.com/office/drawing/2014/main" id="{97F2B3AE-ECEB-3A58-C5C6-5AFC911BF401}"/>
              </a:ext>
            </a:extLst>
          </p:cNvPr>
          <p:cNvPicPr/>
          <p:nvPr/>
        </p:nvPicPr>
        <p:blipFill>
          <a:blip r:embed="rId2" cstate="print"/>
          <a:stretch>
            <a:fillRect/>
          </a:stretch>
        </p:blipFill>
        <p:spPr>
          <a:xfrm>
            <a:off x="1906274" y="1278293"/>
            <a:ext cx="7704255" cy="48612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19" y="653461"/>
            <a:ext cx="4834517" cy="704459"/>
          </a:xfrm>
        </p:spPr>
        <p:txBody>
          <a:bodyPr/>
          <a:lstStyle/>
          <a:p>
            <a:r>
              <a:rPr lang="en-US" sz="2400" dirty="0"/>
              <a:t>Table of Contents</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18" y="1463881"/>
            <a:ext cx="4834517" cy="5198175"/>
          </a:xfrm>
        </p:spPr>
        <p:txBody>
          <a:bodyPr/>
          <a:lstStyle/>
          <a:p>
            <a:pPr marL="285750" indent="-285750">
              <a:buFont typeface="Wingdings" panose="05000000000000000000" pitchFamily="2" charset="2"/>
              <a:buChar char="§"/>
            </a:pPr>
            <a:r>
              <a:rPr lang="en-US" sz="1600" dirty="0"/>
              <a:t>INTRODUCTION </a:t>
            </a:r>
          </a:p>
          <a:p>
            <a:pPr marL="285750" indent="-285750">
              <a:buFont typeface="Wingdings" panose="05000000000000000000" pitchFamily="2" charset="2"/>
              <a:buChar char="§"/>
            </a:pPr>
            <a:r>
              <a:rPr lang="en-US" sz="1600" dirty="0"/>
              <a:t>Problem Topic</a:t>
            </a:r>
          </a:p>
          <a:p>
            <a:pPr marL="285750" indent="-285750">
              <a:buFont typeface="Wingdings" panose="05000000000000000000" pitchFamily="2" charset="2"/>
              <a:buChar char="§"/>
            </a:pPr>
            <a:r>
              <a:rPr lang="en-US" sz="1600" dirty="0"/>
              <a:t>Agenda</a:t>
            </a:r>
          </a:p>
          <a:p>
            <a:pPr marL="285750" indent="-285750">
              <a:buFont typeface="Wingdings" panose="05000000000000000000" pitchFamily="2" charset="2"/>
              <a:buChar char="§"/>
            </a:pPr>
            <a:r>
              <a:rPr lang="en-US" sz="1600" dirty="0"/>
              <a:t>Project overview</a:t>
            </a:r>
          </a:p>
          <a:p>
            <a:pPr marL="285750" indent="-285750">
              <a:buFont typeface="Wingdings" panose="05000000000000000000" pitchFamily="2" charset="2"/>
              <a:buChar char="§"/>
            </a:pPr>
            <a:r>
              <a:rPr lang="en-US" sz="1600" dirty="0"/>
              <a:t>End Users</a:t>
            </a:r>
          </a:p>
          <a:p>
            <a:pPr marL="285750" indent="-285750">
              <a:buFont typeface="Wingdings" panose="05000000000000000000" pitchFamily="2" charset="2"/>
              <a:buChar char="§"/>
            </a:pPr>
            <a:r>
              <a:rPr lang="en-US" sz="1600" dirty="0"/>
              <a:t>Solution</a:t>
            </a:r>
          </a:p>
          <a:p>
            <a:pPr marL="285750" indent="-285750">
              <a:buFont typeface="Wingdings" panose="05000000000000000000" pitchFamily="2" charset="2"/>
              <a:buChar char="§"/>
            </a:pPr>
            <a:r>
              <a:rPr lang="en-US" sz="1600" dirty="0"/>
              <a:t>Findings, Recommendations and conclusion</a:t>
            </a:r>
          </a:p>
          <a:p>
            <a:pPr marL="285750" indent="-285750">
              <a:buFont typeface="Wingdings" panose="05000000000000000000" pitchFamily="2" charset="2"/>
              <a:buChar char="§"/>
            </a:pPr>
            <a:r>
              <a:rPr lang="en-US" sz="1600" dirty="0"/>
              <a:t>Modelling</a:t>
            </a:r>
          </a:p>
          <a:p>
            <a:pPr marL="285750" indent="-285750">
              <a:buFont typeface="Wingdings" panose="05000000000000000000" pitchFamily="2" charset="2"/>
              <a:buChar char="§"/>
            </a:pPr>
            <a:r>
              <a:rPr lang="en-US" sz="1600" dirty="0"/>
              <a:t>Results</a:t>
            </a:r>
          </a:p>
          <a:p>
            <a:pPr marL="285750" indent="-285750">
              <a:buFont typeface="Wingdings" panose="05000000000000000000" pitchFamily="2" charset="2"/>
              <a:buChar char="§"/>
            </a:pPr>
            <a:r>
              <a:rPr lang="en-US" sz="1600" dirty="0"/>
              <a:t>Links</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10919" y="1570177"/>
            <a:ext cx="6048872" cy="4720892"/>
          </a:xfrm>
        </p:spPr>
        <p:txBody>
          <a:bodyPr/>
          <a:lstStyle/>
          <a:p>
            <a:r>
              <a:rPr lang="en-US" sz="1600" b="1" dirty="0">
                <a:latin typeface="Avenir Next LT Pro" panose="020B0504020202020204" pitchFamily="34" charset="0"/>
              </a:rPr>
              <a:t>The analysis gives an overview of the sales of commodities. The observation contains a lot of information.</a:t>
            </a:r>
          </a:p>
          <a:p>
            <a:r>
              <a:rPr lang="en-US" sz="1600" dirty="0">
                <a:latin typeface="Avenir Next LT Pro" panose="020B0504020202020204" pitchFamily="34" charset="0"/>
              </a:rPr>
              <a:t>With that, we’ve come to the end of this analysis. The following are conclusions drawn from the analysis :-</a:t>
            </a:r>
          </a:p>
          <a:p>
            <a:pPr marL="285750" indent="-285750">
              <a:buFont typeface="Wingdings" panose="05000000000000000000" pitchFamily="2" charset="2"/>
              <a:buChar char="§"/>
            </a:pPr>
            <a:r>
              <a:rPr lang="en-US" sz="1600" dirty="0">
                <a:latin typeface="Avenir Next LT Pro" panose="020B0504020202020204" pitchFamily="34" charset="0"/>
              </a:rPr>
              <a:t>Region with least sales is South in category furniture</a:t>
            </a:r>
          </a:p>
          <a:p>
            <a:pPr marL="285750" indent="-285750">
              <a:buFont typeface="Wingdings" panose="05000000000000000000" pitchFamily="2" charset="2"/>
              <a:buChar char="§"/>
            </a:pPr>
            <a:r>
              <a:rPr lang="en-US" sz="1600" dirty="0">
                <a:latin typeface="Avenir Next LT Pro" panose="020B0504020202020204" pitchFamily="34" charset="0"/>
              </a:rPr>
              <a:t>Segment with least sales is Consumer</a:t>
            </a:r>
          </a:p>
          <a:p>
            <a:pPr marL="285750" indent="-285750">
              <a:buFont typeface="Wingdings" panose="05000000000000000000" pitchFamily="2" charset="2"/>
              <a:buChar char="§"/>
            </a:pPr>
            <a:r>
              <a:rPr lang="en-US" sz="1600" dirty="0">
                <a:latin typeface="Avenir Next LT Pro" panose="020B0504020202020204" pitchFamily="34" charset="0"/>
              </a:rPr>
              <a:t>State with least sales is North Dakota</a:t>
            </a:r>
          </a:p>
          <a:p>
            <a:pPr marL="285750" indent="-285750">
              <a:buFont typeface="Wingdings" panose="05000000000000000000" pitchFamily="2" charset="2"/>
              <a:buChar char="§"/>
            </a:pPr>
            <a:r>
              <a:rPr lang="en-US" sz="1600" dirty="0">
                <a:latin typeface="Avenir Next LT Pro" panose="020B0504020202020204" pitchFamily="34" charset="0"/>
              </a:rPr>
              <a:t>City with least sales is Abilene</a:t>
            </a:r>
          </a:p>
          <a:p>
            <a:pPr marL="285750" indent="-285750">
              <a:buFont typeface="Wingdings" panose="05000000000000000000" pitchFamily="2" charset="2"/>
              <a:buChar char="§"/>
            </a:pPr>
            <a:r>
              <a:rPr lang="en-US" sz="1600" dirty="0">
                <a:latin typeface="Avenir Next LT Pro" panose="020B0504020202020204" pitchFamily="34" charset="0"/>
              </a:rPr>
              <a:t>Lowest shipping mode is on the Same Day</a:t>
            </a:r>
          </a:p>
          <a:p>
            <a:endParaRPr lang="en-US" dirty="0"/>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302A-402E-7981-0A8C-7334C81EBB37}"/>
              </a:ext>
            </a:extLst>
          </p:cNvPr>
          <p:cNvSpPr>
            <a:spLocks noGrp="1"/>
          </p:cNvSpPr>
          <p:nvPr>
            <p:ph type="title"/>
          </p:nvPr>
        </p:nvSpPr>
        <p:spPr>
          <a:xfrm>
            <a:off x="1907196" y="1418253"/>
            <a:ext cx="5985159" cy="806237"/>
          </a:xfrm>
        </p:spPr>
        <p:txBody>
          <a:bodyPr/>
          <a:lstStyle/>
          <a:p>
            <a:r>
              <a:rPr lang="en-IN" dirty="0"/>
              <a:t>Useful Links</a:t>
            </a:r>
          </a:p>
        </p:txBody>
      </p:sp>
      <p:sp>
        <p:nvSpPr>
          <p:cNvPr id="3" name="Text Placeholder 2">
            <a:extLst>
              <a:ext uri="{FF2B5EF4-FFF2-40B4-BE49-F238E27FC236}">
                <a16:creationId xmlns:a16="http://schemas.microsoft.com/office/drawing/2014/main" id="{49B0D321-86EC-3350-C033-E6B396F38104}"/>
              </a:ext>
            </a:extLst>
          </p:cNvPr>
          <p:cNvSpPr>
            <a:spLocks noGrp="1"/>
          </p:cNvSpPr>
          <p:nvPr>
            <p:ph type="body" idx="1"/>
          </p:nvPr>
        </p:nvSpPr>
        <p:spPr>
          <a:xfrm>
            <a:off x="839755" y="2829935"/>
            <a:ext cx="9162661" cy="1731890"/>
          </a:xfrm>
        </p:spPr>
        <p:txBody>
          <a:bodyPr/>
          <a:lstStyle/>
          <a:p>
            <a:r>
              <a:rPr lang="en-IN" b="1" dirty="0"/>
              <a:t>GitHub link :- https://github.com/satyam7718/Superstore-Analysis.git                                                           Dataset :- </a:t>
            </a:r>
            <a:r>
              <a:rPr lang="en-IN" sz="1400" b="1" dirty="0"/>
              <a:t>https://github.com/satyam7718/Superstore-Analysis/blob/main/Sample%20-%20Superstore.csv</a:t>
            </a:r>
          </a:p>
        </p:txBody>
      </p:sp>
      <p:sp>
        <p:nvSpPr>
          <p:cNvPr id="4" name="Footer Placeholder 3">
            <a:extLst>
              <a:ext uri="{FF2B5EF4-FFF2-40B4-BE49-F238E27FC236}">
                <a16:creationId xmlns:a16="http://schemas.microsoft.com/office/drawing/2014/main" id="{204F6A4A-8BC8-A3F2-3833-442F2F317497}"/>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926714A9-80DD-747B-45C2-D2E2F4808208}"/>
              </a:ext>
            </a:extLst>
          </p:cNvPr>
          <p:cNvSpPr>
            <a:spLocks noGrp="1"/>
          </p:cNvSpPr>
          <p:nvPr>
            <p:ph type="sldNum" sz="quarter" idx="11"/>
          </p:nvPr>
        </p:nvSpPr>
        <p:spPr/>
        <p:txBody>
          <a:bodyPr/>
          <a:lstStyle/>
          <a:p>
            <a:fld id="{09A01C0A-2BB6-49E7-91A3-DCB9F9F59583}" type="slidenum">
              <a:rPr lang="en-US" smtClean="0"/>
              <a:pPr/>
              <a:t>21</a:t>
            </a:fld>
            <a:endParaRPr lang="en-US" dirty="0"/>
          </a:p>
        </p:txBody>
      </p:sp>
    </p:spTree>
    <p:extLst>
      <p:ext uri="{BB962C8B-B14F-4D97-AF65-F5344CB8AC3E}">
        <p14:creationId xmlns:p14="http://schemas.microsoft.com/office/powerpoint/2010/main" val="150226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Satyam Raj</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371400" y="2481689"/>
            <a:ext cx="5436552" cy="3847860"/>
          </a:xfrm>
        </p:spPr>
        <p:txBody>
          <a:bodyPr/>
          <a:lstStyle/>
          <a:p>
            <a:pPr marL="285750" indent="-285750">
              <a:buFont typeface="Wingdings" panose="05000000000000000000" pitchFamily="2" charset="2"/>
              <a:buChar char="q"/>
            </a:pPr>
            <a:r>
              <a:rPr lang="en-US" dirty="0"/>
              <a:t>Name : Satyam Raj</a:t>
            </a:r>
          </a:p>
          <a:p>
            <a:pPr marL="285750" indent="-285750">
              <a:buFont typeface="Wingdings" panose="05000000000000000000" pitchFamily="2" charset="2"/>
              <a:buChar char="q"/>
            </a:pPr>
            <a:r>
              <a:rPr lang="en-US" dirty="0"/>
              <a:t>SkillsBuild Email ID : satyamraj1903@gmail.com</a:t>
            </a:r>
          </a:p>
          <a:p>
            <a:pPr marL="285750" indent="-285750">
              <a:buFont typeface="Wingdings" panose="05000000000000000000" pitchFamily="2" charset="2"/>
              <a:buChar char="q"/>
            </a:pPr>
            <a:r>
              <a:rPr lang="en-US" dirty="0"/>
              <a:t>College Name : Sershah Engineering College</a:t>
            </a:r>
          </a:p>
          <a:p>
            <a:pPr marL="285750" indent="-285750">
              <a:buFont typeface="Wingdings" panose="05000000000000000000" pitchFamily="2" charset="2"/>
              <a:buChar char="q"/>
            </a:pPr>
            <a:r>
              <a:rPr lang="en-US" dirty="0"/>
              <a:t>College State : Bihar</a:t>
            </a:r>
          </a:p>
          <a:p>
            <a:pPr marL="285750" indent="-285750">
              <a:buFont typeface="Wingdings" panose="05000000000000000000" pitchFamily="2" charset="2"/>
              <a:buChar char="q"/>
            </a:pPr>
            <a:r>
              <a:rPr lang="en-US" dirty="0"/>
              <a:t>Internship Domain : Data Analytics</a:t>
            </a:r>
          </a:p>
          <a:p>
            <a:pPr marL="285750" indent="-285750">
              <a:buFont typeface="Wingdings" panose="05000000000000000000" pitchFamily="2" charset="2"/>
              <a:buChar char="q"/>
            </a:pPr>
            <a:r>
              <a:rPr lang="en-US" dirty="0"/>
              <a:t>Internship Start Date : 12-06-2023</a:t>
            </a:r>
          </a:p>
          <a:p>
            <a:pPr marL="285750" indent="-285750">
              <a:buFont typeface="Wingdings" panose="05000000000000000000" pitchFamily="2" charset="2"/>
              <a:buChar char="q"/>
            </a:pPr>
            <a:r>
              <a:rPr lang="en-US" dirty="0"/>
              <a:t>Internship End Date : 24-07-2023</a:t>
            </a:r>
          </a:p>
          <a:p>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Superstore Analysis</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pic>
        <p:nvPicPr>
          <p:cNvPr id="6" name="Picture 5">
            <a:extLst>
              <a:ext uri="{FF2B5EF4-FFF2-40B4-BE49-F238E27FC236}">
                <a16:creationId xmlns:a16="http://schemas.microsoft.com/office/drawing/2014/main" id="{67FE403D-C877-1754-CF30-B7615B713B96}"/>
              </a:ext>
            </a:extLst>
          </p:cNvPr>
          <p:cNvPicPr>
            <a:picLocks noChangeAspect="1"/>
          </p:cNvPicPr>
          <p:nvPr/>
        </p:nvPicPr>
        <p:blipFill>
          <a:blip r:embed="rId4"/>
          <a:stretch>
            <a:fillRect/>
          </a:stretch>
        </p:blipFill>
        <p:spPr>
          <a:xfrm>
            <a:off x="9699052" y="195615"/>
            <a:ext cx="1499906" cy="1894845"/>
          </a:xfrm>
          <a:prstGeom prst="rect">
            <a:avLst/>
          </a:prstGeom>
        </p:spPr>
      </p:pic>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593591" y="1838131"/>
            <a:ext cx="6034216" cy="684366"/>
          </a:xfrm>
        </p:spPr>
        <p:txBody>
          <a:bodyPr/>
          <a:lstStyle/>
          <a:p>
            <a:r>
              <a:rPr lang="en-US" sz="2800" dirty="0"/>
              <a:t>Problem Topic</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593591" y="2948473"/>
            <a:ext cx="6034216" cy="2286000"/>
          </a:xfrm>
        </p:spPr>
        <p:txBody>
          <a:bodyPr/>
          <a:lstStyle/>
          <a:p>
            <a:pPr marL="12700">
              <a:lnSpc>
                <a:spcPct val="100000"/>
              </a:lnSpc>
              <a:spcBef>
                <a:spcPts val="105"/>
              </a:spcBef>
              <a:tabLst>
                <a:tab pos="354965" algn="l"/>
                <a:tab pos="355600" algn="l"/>
              </a:tabLst>
            </a:pPr>
            <a:r>
              <a:rPr lang="en-US" sz="2000" spc="-5" dirty="0">
                <a:latin typeface="Arial MT"/>
                <a:cs typeface="Arial MT"/>
              </a:rPr>
              <a:t>Case</a:t>
            </a:r>
            <a:r>
              <a:rPr lang="en-US" sz="2000" spc="-10" dirty="0">
                <a:latin typeface="Arial MT"/>
                <a:cs typeface="Arial MT"/>
              </a:rPr>
              <a:t> </a:t>
            </a:r>
            <a:r>
              <a:rPr lang="en-US" sz="2000" spc="-5" dirty="0">
                <a:latin typeface="Arial MT"/>
                <a:cs typeface="Arial MT"/>
              </a:rPr>
              <a:t>Study : </a:t>
            </a:r>
            <a:r>
              <a:rPr lang="en-US" sz="2000" spc="-180" dirty="0">
                <a:latin typeface="Arial MT"/>
                <a:cs typeface="Arial MT"/>
              </a:rPr>
              <a:t> </a:t>
            </a:r>
            <a:r>
              <a:rPr lang="en-US" sz="2000" spc="-5" dirty="0">
                <a:latin typeface="Arial MT"/>
                <a:cs typeface="Arial MT"/>
              </a:rPr>
              <a:t>Analysis of</a:t>
            </a:r>
            <a:r>
              <a:rPr lang="en-US" sz="2000" dirty="0">
                <a:latin typeface="Arial MT"/>
                <a:cs typeface="Arial MT"/>
              </a:rPr>
              <a:t> </a:t>
            </a:r>
            <a:r>
              <a:rPr lang="en-US" sz="2000" spc="-5" dirty="0">
                <a:latin typeface="Arial MT"/>
                <a:cs typeface="Arial MT"/>
              </a:rPr>
              <a:t>Superstore</a:t>
            </a:r>
            <a:endParaRPr lang="en-US" sz="2000" dirty="0">
              <a:latin typeface="Arial MT"/>
              <a:cs typeface="Arial MT"/>
            </a:endParaRP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Superstore Analysis</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Agenda</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Superstore Analysis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5" name="Content Placeholder 4">
            <a:extLst>
              <a:ext uri="{FF2B5EF4-FFF2-40B4-BE49-F238E27FC236}">
                <a16:creationId xmlns:a16="http://schemas.microsoft.com/office/drawing/2014/main" id="{9DCAC199-95F4-80D5-D7FF-48FEF7556186}"/>
              </a:ext>
            </a:extLst>
          </p:cNvPr>
          <p:cNvSpPr>
            <a:spLocks noGrp="1"/>
          </p:cNvSpPr>
          <p:nvPr>
            <p:ph sz="half" idx="2"/>
          </p:nvPr>
        </p:nvSpPr>
        <p:spPr/>
        <p:txBody>
          <a:bodyPr/>
          <a:lstStyle/>
          <a:p>
            <a:pPr marL="400050" marR="5080" indent="-342900">
              <a:lnSpc>
                <a:spcPct val="100000"/>
              </a:lnSpc>
              <a:spcBef>
                <a:spcPts val="675"/>
              </a:spcBef>
              <a:buChar char="•"/>
              <a:tabLst>
                <a:tab pos="399415" algn="l"/>
                <a:tab pos="400050" algn="l"/>
              </a:tabLst>
            </a:pPr>
            <a:r>
              <a:rPr lang="en-US" b="1" spc="-5" dirty="0"/>
              <a:t>Performance evaluation </a:t>
            </a:r>
            <a:r>
              <a:rPr lang="en-US" spc="-5" dirty="0"/>
              <a:t>: Analyzing a superstore's </a:t>
            </a:r>
            <a:r>
              <a:rPr lang="en-US" dirty="0"/>
              <a:t> </a:t>
            </a:r>
            <a:r>
              <a:rPr lang="en-US" spc="-5" dirty="0"/>
              <a:t>performance</a:t>
            </a:r>
            <a:r>
              <a:rPr lang="en-US" dirty="0"/>
              <a:t> </a:t>
            </a:r>
            <a:r>
              <a:rPr lang="en-US" spc="-5" dirty="0"/>
              <a:t>involves</a:t>
            </a:r>
            <a:r>
              <a:rPr lang="en-US" spc="5" dirty="0"/>
              <a:t> </a:t>
            </a:r>
            <a:r>
              <a:rPr lang="en-US" spc="-5" dirty="0"/>
              <a:t>assessing</a:t>
            </a:r>
            <a:r>
              <a:rPr lang="en-US" spc="5" dirty="0"/>
              <a:t> </a:t>
            </a:r>
            <a:r>
              <a:rPr lang="en-US" spc="-5" dirty="0"/>
              <a:t>various</a:t>
            </a:r>
            <a:r>
              <a:rPr lang="en-US" dirty="0"/>
              <a:t> </a:t>
            </a:r>
            <a:r>
              <a:rPr lang="en-US" spc="-5" dirty="0"/>
              <a:t>metrics</a:t>
            </a:r>
            <a:r>
              <a:rPr lang="en-US" spc="5" dirty="0"/>
              <a:t> </a:t>
            </a:r>
            <a:r>
              <a:rPr lang="en-US" spc="-5" dirty="0"/>
              <a:t>such </a:t>
            </a:r>
            <a:r>
              <a:rPr lang="en-US" dirty="0"/>
              <a:t> </a:t>
            </a:r>
            <a:r>
              <a:rPr lang="en-US" spc="-5" dirty="0"/>
              <a:t>as</a:t>
            </a:r>
            <a:r>
              <a:rPr lang="en-US" spc="5" dirty="0"/>
              <a:t> </a:t>
            </a:r>
            <a:r>
              <a:rPr lang="en-US" spc="-5" dirty="0"/>
              <a:t>sales</a:t>
            </a:r>
            <a:r>
              <a:rPr lang="en-US" spc="10" dirty="0"/>
              <a:t> </a:t>
            </a:r>
            <a:r>
              <a:rPr lang="en-US" spc="-5" dirty="0"/>
              <a:t>revenue,</a:t>
            </a:r>
            <a:r>
              <a:rPr lang="en-US" spc="5" dirty="0"/>
              <a:t> </a:t>
            </a:r>
            <a:r>
              <a:rPr lang="en-US" spc="-5" dirty="0"/>
              <a:t>profit</a:t>
            </a:r>
            <a:r>
              <a:rPr lang="en-US" spc="10" dirty="0"/>
              <a:t> </a:t>
            </a:r>
            <a:r>
              <a:rPr lang="en-US" spc="-5" dirty="0"/>
              <a:t>margins,</a:t>
            </a:r>
            <a:r>
              <a:rPr lang="en-US" spc="5" dirty="0"/>
              <a:t> </a:t>
            </a:r>
            <a:r>
              <a:rPr lang="en-US" spc="-5" dirty="0"/>
              <a:t>customer</a:t>
            </a:r>
            <a:r>
              <a:rPr lang="en-US" spc="10" dirty="0"/>
              <a:t> </a:t>
            </a:r>
            <a:r>
              <a:rPr lang="en-US" spc="-5" dirty="0"/>
              <a:t>satisfaction, </a:t>
            </a:r>
            <a:r>
              <a:rPr lang="en-US" spc="-680" dirty="0"/>
              <a:t> </a:t>
            </a:r>
            <a:r>
              <a:rPr lang="en-US" spc="-5" dirty="0"/>
              <a:t>and</a:t>
            </a:r>
            <a:r>
              <a:rPr lang="en-US" dirty="0"/>
              <a:t> </a:t>
            </a:r>
            <a:r>
              <a:rPr lang="en-US" spc="-5" dirty="0"/>
              <a:t>market</a:t>
            </a:r>
            <a:r>
              <a:rPr lang="en-US" spc="5" dirty="0"/>
              <a:t> </a:t>
            </a:r>
            <a:r>
              <a:rPr lang="en-US" spc="-5" dirty="0"/>
              <a:t>share.</a:t>
            </a:r>
            <a:r>
              <a:rPr lang="en-US" spc="-50" dirty="0"/>
              <a:t> </a:t>
            </a:r>
            <a:r>
              <a:rPr lang="en-US" spc="-5" dirty="0"/>
              <a:t>This</a:t>
            </a:r>
            <a:r>
              <a:rPr lang="en-US" spc="5" dirty="0"/>
              <a:t> </a:t>
            </a:r>
            <a:r>
              <a:rPr lang="en-US" spc="-5" dirty="0"/>
              <a:t>analysis</a:t>
            </a:r>
            <a:r>
              <a:rPr lang="en-US" spc="5" dirty="0"/>
              <a:t> </a:t>
            </a:r>
            <a:r>
              <a:rPr lang="en-US" spc="-5" dirty="0"/>
              <a:t>helps</a:t>
            </a:r>
            <a:r>
              <a:rPr lang="en-US" dirty="0"/>
              <a:t> </a:t>
            </a:r>
            <a:r>
              <a:rPr lang="en-US" spc="-5" dirty="0"/>
              <a:t>identify</a:t>
            </a:r>
            <a:r>
              <a:rPr lang="en-US" spc="5" dirty="0"/>
              <a:t> </a:t>
            </a:r>
            <a:r>
              <a:rPr lang="en-US" spc="-5" dirty="0"/>
              <a:t>areas</a:t>
            </a:r>
            <a:r>
              <a:rPr lang="en-US" spc="5" dirty="0"/>
              <a:t> </a:t>
            </a:r>
            <a:r>
              <a:rPr lang="en-US" spc="-5" dirty="0"/>
              <a:t>of </a:t>
            </a:r>
            <a:r>
              <a:rPr lang="en-US" dirty="0"/>
              <a:t> </a:t>
            </a:r>
            <a:r>
              <a:rPr lang="en-US" spc="-5" dirty="0"/>
              <a:t>strength</a:t>
            </a:r>
            <a:r>
              <a:rPr lang="en-US" dirty="0"/>
              <a:t> </a:t>
            </a:r>
            <a:r>
              <a:rPr lang="en-US" spc="-5" dirty="0"/>
              <a:t>and</a:t>
            </a:r>
            <a:r>
              <a:rPr lang="en-US" dirty="0"/>
              <a:t> </a:t>
            </a:r>
            <a:r>
              <a:rPr lang="en-US" spc="-5" dirty="0"/>
              <a:t>weakness,</a:t>
            </a:r>
            <a:r>
              <a:rPr lang="en-US" spc="5" dirty="0"/>
              <a:t> </a:t>
            </a:r>
            <a:r>
              <a:rPr lang="en-US" spc="-5" dirty="0"/>
              <a:t>enabling</a:t>
            </a:r>
            <a:r>
              <a:rPr lang="en-US" dirty="0"/>
              <a:t> </a:t>
            </a:r>
            <a:r>
              <a:rPr lang="en-US" spc="-5" dirty="0"/>
              <a:t>the</a:t>
            </a:r>
            <a:r>
              <a:rPr lang="en-US" dirty="0"/>
              <a:t> </a:t>
            </a:r>
            <a:r>
              <a:rPr lang="en-US" spc="-5" dirty="0"/>
              <a:t>management</a:t>
            </a:r>
            <a:r>
              <a:rPr lang="en-US" spc="5" dirty="0"/>
              <a:t> </a:t>
            </a:r>
            <a:r>
              <a:rPr lang="en-US" spc="-5" dirty="0"/>
              <a:t>to </a:t>
            </a:r>
            <a:r>
              <a:rPr lang="en-US" dirty="0"/>
              <a:t> </a:t>
            </a:r>
            <a:r>
              <a:rPr lang="en-US" spc="-5" dirty="0"/>
              <a:t>make</a:t>
            </a:r>
            <a:r>
              <a:rPr lang="en-US" dirty="0"/>
              <a:t> </a:t>
            </a:r>
            <a:r>
              <a:rPr lang="en-US" spc="-5" dirty="0"/>
              <a:t>data-driven</a:t>
            </a:r>
            <a:r>
              <a:rPr lang="en-US" dirty="0"/>
              <a:t> </a:t>
            </a:r>
            <a:r>
              <a:rPr lang="en-US" spc="-5" dirty="0"/>
              <a:t>decisions</a:t>
            </a:r>
            <a:r>
              <a:rPr lang="en-US" dirty="0"/>
              <a:t> </a:t>
            </a:r>
            <a:r>
              <a:rPr lang="en-US" spc="-5" dirty="0"/>
              <a:t>for</a:t>
            </a:r>
            <a:r>
              <a:rPr lang="en-US" dirty="0"/>
              <a:t> </a:t>
            </a:r>
            <a:r>
              <a:rPr lang="en-US" spc="-5" dirty="0"/>
              <a:t>improvement.</a:t>
            </a:r>
          </a:p>
          <a:p>
            <a:pPr marL="44450">
              <a:lnSpc>
                <a:spcPct val="100000"/>
              </a:lnSpc>
              <a:spcBef>
                <a:spcPts val="35"/>
              </a:spcBef>
              <a:buFont typeface="Arial MT"/>
              <a:buChar char="•"/>
            </a:pPr>
            <a:endParaRPr lang="en-US" sz="2800" dirty="0"/>
          </a:p>
          <a:p>
            <a:pPr marL="400050" marR="551815" indent="-342900">
              <a:lnSpc>
                <a:spcPts val="2400"/>
              </a:lnSpc>
              <a:buChar char="•"/>
              <a:tabLst>
                <a:tab pos="399415" algn="l"/>
                <a:tab pos="400050" algn="l"/>
              </a:tabLst>
            </a:pPr>
            <a:r>
              <a:rPr lang="en-US" b="1" spc="-5" dirty="0"/>
              <a:t>Customer behavior understanding </a:t>
            </a:r>
            <a:r>
              <a:rPr lang="en-US" spc="-5" dirty="0"/>
              <a:t>: Analyzing </a:t>
            </a:r>
            <a:r>
              <a:rPr lang="en-US" dirty="0"/>
              <a:t> </a:t>
            </a:r>
            <a:r>
              <a:rPr lang="en-US" spc="-5" dirty="0"/>
              <a:t>customer</a:t>
            </a:r>
            <a:r>
              <a:rPr lang="en-US" dirty="0"/>
              <a:t> </a:t>
            </a:r>
            <a:r>
              <a:rPr lang="en-US" spc="-5" dirty="0"/>
              <a:t>behavior</a:t>
            </a:r>
            <a:r>
              <a:rPr lang="en-US" dirty="0"/>
              <a:t> </a:t>
            </a:r>
            <a:r>
              <a:rPr lang="en-US" spc="-5" dirty="0"/>
              <a:t>within</a:t>
            </a:r>
            <a:r>
              <a:rPr lang="en-US" spc="5" dirty="0"/>
              <a:t> </a:t>
            </a:r>
            <a:r>
              <a:rPr lang="en-US" spc="-5" dirty="0"/>
              <a:t>a</a:t>
            </a:r>
            <a:r>
              <a:rPr lang="en-US" dirty="0"/>
              <a:t> </a:t>
            </a:r>
            <a:r>
              <a:rPr lang="en-US" spc="-5" dirty="0"/>
              <a:t>superstore</a:t>
            </a:r>
            <a:r>
              <a:rPr lang="en-US" spc="5" dirty="0"/>
              <a:t> </a:t>
            </a:r>
            <a:r>
              <a:rPr lang="en-US" spc="-5" dirty="0"/>
              <a:t>can</a:t>
            </a:r>
            <a:r>
              <a:rPr lang="en-US" dirty="0"/>
              <a:t> </a:t>
            </a:r>
            <a:r>
              <a:rPr lang="en-US" spc="-5" dirty="0"/>
              <a:t>provide </a:t>
            </a:r>
            <a:r>
              <a:rPr lang="en-US" dirty="0"/>
              <a:t> </a:t>
            </a:r>
            <a:r>
              <a:rPr lang="en-US" spc="-5" dirty="0"/>
              <a:t>insights</a:t>
            </a:r>
            <a:r>
              <a:rPr lang="en-US" dirty="0"/>
              <a:t> </a:t>
            </a:r>
            <a:r>
              <a:rPr lang="en-US" spc="-5" dirty="0"/>
              <a:t>into</a:t>
            </a:r>
            <a:r>
              <a:rPr lang="en-US" spc="5" dirty="0"/>
              <a:t> </a:t>
            </a:r>
            <a:r>
              <a:rPr lang="en-US" spc="-5" dirty="0"/>
              <a:t>purchasing</a:t>
            </a:r>
            <a:r>
              <a:rPr lang="en-US" spc="5" dirty="0"/>
              <a:t> </a:t>
            </a:r>
            <a:r>
              <a:rPr lang="en-US" spc="-5" dirty="0"/>
              <a:t>patterns,</a:t>
            </a:r>
            <a:r>
              <a:rPr lang="en-US" spc="5" dirty="0"/>
              <a:t> </a:t>
            </a:r>
            <a:r>
              <a:rPr lang="en-US" spc="-5" dirty="0"/>
              <a:t>preferences,</a:t>
            </a:r>
            <a:r>
              <a:rPr lang="en-US" spc="5" dirty="0"/>
              <a:t> </a:t>
            </a:r>
            <a:r>
              <a:rPr lang="en-US" spc="-5" dirty="0"/>
              <a:t>and </a:t>
            </a:r>
            <a:r>
              <a:rPr lang="en-US" dirty="0"/>
              <a:t> </a:t>
            </a:r>
            <a:r>
              <a:rPr lang="en-US" spc="-5" dirty="0"/>
              <a:t>trends.</a:t>
            </a:r>
            <a:r>
              <a:rPr lang="en-US" spc="-45" dirty="0"/>
              <a:t> </a:t>
            </a:r>
            <a:r>
              <a:rPr lang="en-US" spc="-5" dirty="0"/>
              <a:t>This</a:t>
            </a:r>
            <a:r>
              <a:rPr lang="en-US" spc="5" dirty="0"/>
              <a:t> </a:t>
            </a:r>
            <a:r>
              <a:rPr lang="en-US" spc="-5" dirty="0"/>
              <a:t>information</a:t>
            </a:r>
            <a:r>
              <a:rPr lang="en-US" spc="5" dirty="0"/>
              <a:t> </a:t>
            </a:r>
            <a:r>
              <a:rPr lang="en-US" spc="-5" dirty="0"/>
              <a:t>helps</a:t>
            </a:r>
            <a:r>
              <a:rPr lang="en-US" spc="5" dirty="0"/>
              <a:t> </a:t>
            </a:r>
            <a:r>
              <a:rPr lang="en-US" spc="-5" dirty="0"/>
              <a:t>in</a:t>
            </a:r>
            <a:r>
              <a:rPr lang="en-US" spc="5" dirty="0"/>
              <a:t> </a:t>
            </a:r>
            <a:r>
              <a:rPr lang="en-US" spc="-5" dirty="0"/>
              <a:t>optimizing</a:t>
            </a:r>
            <a:r>
              <a:rPr lang="en-US" spc="5" dirty="0"/>
              <a:t> </a:t>
            </a:r>
            <a:r>
              <a:rPr lang="en-US" spc="-5" dirty="0"/>
              <a:t>product </a:t>
            </a:r>
            <a:r>
              <a:rPr lang="en-US" spc="-680" dirty="0"/>
              <a:t> </a:t>
            </a:r>
            <a:r>
              <a:rPr lang="en-US" spc="-5" dirty="0"/>
              <a:t>placement,</a:t>
            </a:r>
            <a:r>
              <a:rPr lang="en-US" dirty="0"/>
              <a:t> </a:t>
            </a:r>
            <a:r>
              <a:rPr lang="en-US" spc="-5" dirty="0"/>
              <a:t>pricing</a:t>
            </a:r>
            <a:r>
              <a:rPr lang="en-US" dirty="0"/>
              <a:t> </a:t>
            </a:r>
            <a:r>
              <a:rPr lang="en-US" spc="-5" dirty="0"/>
              <a:t>strategies,</a:t>
            </a:r>
            <a:r>
              <a:rPr lang="en-US" dirty="0"/>
              <a:t> </a:t>
            </a:r>
            <a:r>
              <a:rPr lang="en-US" spc="-5" dirty="0"/>
              <a:t>and</a:t>
            </a:r>
            <a:r>
              <a:rPr lang="en-US" dirty="0"/>
              <a:t> </a:t>
            </a:r>
            <a:r>
              <a:rPr lang="en-US" spc="-5" dirty="0"/>
              <a:t>inventory </a:t>
            </a:r>
            <a:r>
              <a:rPr lang="en-US" dirty="0"/>
              <a:t> </a:t>
            </a:r>
            <a:r>
              <a:rPr lang="en-US" spc="-5" dirty="0"/>
              <a:t>management</a:t>
            </a:r>
            <a:r>
              <a:rPr lang="en-US" dirty="0"/>
              <a:t> </a:t>
            </a:r>
            <a:r>
              <a:rPr lang="en-US" spc="-5" dirty="0"/>
              <a:t>to</a:t>
            </a:r>
            <a:r>
              <a:rPr lang="en-US" spc="5" dirty="0"/>
              <a:t> </a:t>
            </a:r>
            <a:r>
              <a:rPr lang="en-US" spc="-5" dirty="0"/>
              <a:t>enhance</a:t>
            </a:r>
            <a:r>
              <a:rPr lang="en-US" spc="5" dirty="0"/>
              <a:t> </a:t>
            </a:r>
            <a:r>
              <a:rPr lang="en-US" spc="-5" dirty="0"/>
              <a:t>customer</a:t>
            </a:r>
            <a:r>
              <a:rPr lang="en-US" dirty="0"/>
              <a:t> </a:t>
            </a:r>
            <a:r>
              <a:rPr lang="en-US" spc="-5" dirty="0"/>
              <a:t>satisfaction</a:t>
            </a:r>
            <a:r>
              <a:rPr lang="en-US" spc="5" dirty="0"/>
              <a:t> </a:t>
            </a:r>
            <a:r>
              <a:rPr lang="en-US" spc="-5" dirty="0"/>
              <a:t>and </a:t>
            </a:r>
            <a:r>
              <a:rPr lang="en-US" spc="-680" dirty="0"/>
              <a:t> </a:t>
            </a:r>
            <a:r>
              <a:rPr lang="en-US" spc="-5" dirty="0"/>
              <a:t>increase sales.</a:t>
            </a:r>
          </a:p>
          <a:p>
            <a:endParaRPr lang="en-IN" dirty="0"/>
          </a:p>
        </p:txBody>
      </p:sp>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53898" y="512407"/>
            <a:ext cx="10122632" cy="652054"/>
          </a:xfrm>
        </p:spPr>
        <p:txBody>
          <a:bodyPr/>
          <a:lstStyle/>
          <a:p>
            <a:r>
              <a:rPr lang="en-US" dirty="0"/>
              <a:t>Project Overview</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Superstore Analysis</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5" name="Content Placeholder 4">
            <a:extLst>
              <a:ext uri="{FF2B5EF4-FFF2-40B4-BE49-F238E27FC236}">
                <a16:creationId xmlns:a16="http://schemas.microsoft.com/office/drawing/2014/main" id="{0B43A94C-F750-5E30-A2E0-D3CD481FA038}"/>
              </a:ext>
            </a:extLst>
          </p:cNvPr>
          <p:cNvSpPr>
            <a:spLocks noGrp="1"/>
          </p:cNvSpPr>
          <p:nvPr>
            <p:ph sz="half" idx="2"/>
          </p:nvPr>
        </p:nvSpPr>
        <p:spPr>
          <a:xfrm>
            <a:off x="850168" y="1632857"/>
            <a:ext cx="10126362" cy="4547281"/>
          </a:xfrm>
        </p:spPr>
        <p:txBody>
          <a:bodyPr/>
          <a:lstStyle/>
          <a:p>
            <a:pPr marL="285750" indent="-285750">
              <a:buFont typeface="Wingdings" panose="05000000000000000000" pitchFamily="2" charset="2"/>
              <a:buChar char="v"/>
            </a:pPr>
            <a:r>
              <a:rPr lang="en-US" sz="1800" dirty="0">
                <a:latin typeface="Arial" panose="020B0604020202020204" pitchFamily="34" charset="0"/>
                <a:cs typeface="Arial" panose="020B0604020202020204" pitchFamily="34" charset="0"/>
              </a:rPr>
              <a:t>This project, I analyzed the areas where there are least sales of a Superstore In this project. I used libraries like panda, matplotlib, NumPy and seaborn to explore which region has least sales, how are the sales of each category is divided across the regions, how are the Sales across each segment, which State has the lowest sales and which city has the lowest sales.</a:t>
            </a:r>
          </a:p>
          <a:p>
            <a:pPr marL="285750" indent="-285750">
              <a:buFont typeface="Wingdings" panose="05000000000000000000" pitchFamily="2" charset="2"/>
              <a:buChar char="v"/>
            </a:pPr>
            <a:r>
              <a:rPr lang="en-US" sz="1800" dirty="0">
                <a:latin typeface="Arial" panose="020B0604020202020204" pitchFamily="34" charset="0"/>
                <a:cs typeface="Arial" panose="020B0604020202020204" pitchFamily="34" charset="0"/>
              </a:rPr>
              <a:t>The given dataset was given as a task from the </a:t>
            </a:r>
            <a:r>
              <a:rPr lang="en-US" sz="1800" b="1" dirty="0">
                <a:latin typeface="Arial" panose="020B0604020202020204" pitchFamily="34" charset="0"/>
                <a:cs typeface="Arial" panose="020B0604020202020204" pitchFamily="34" charset="0"/>
              </a:rPr>
              <a:t>Edunet Foundation</a:t>
            </a:r>
            <a:r>
              <a:rPr lang="en-US" sz="1800" dirty="0">
                <a:latin typeface="Arial" panose="020B0604020202020204" pitchFamily="34" charset="0"/>
                <a:cs typeface="Arial" panose="020B0604020202020204" pitchFamily="34" charset="0"/>
              </a:rPr>
              <a:t>. With this dataset, I tried to visualize the sales of category, sub-category in each states and country to achieve the objective of as of which are the areas where business is low. The name of the Dataset used for this projects is SampleSuperstore.csv. There are 9994 rows and 13 columns with each row containing data about commodities.</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295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017F4C3-70E1-40B2-C6DE-C3C5044E7FDF}"/>
              </a:ext>
            </a:extLst>
          </p:cNvPr>
          <p:cNvSpPr>
            <a:spLocks noGrp="1"/>
          </p:cNvSpPr>
          <p:nvPr>
            <p:ph sz="half" idx="2"/>
          </p:nvPr>
        </p:nvSpPr>
        <p:spPr>
          <a:xfrm>
            <a:off x="5585319" y="1707502"/>
            <a:ext cx="5789913" cy="4755210"/>
          </a:xfrm>
        </p:spPr>
        <p:txBody>
          <a:bodyPr/>
          <a:lstStyle/>
          <a:p>
            <a:pPr marL="355600" marR="116205" indent="-342900" algn="just">
              <a:lnSpc>
                <a:spcPct val="100000"/>
              </a:lnSpc>
              <a:spcBef>
                <a:spcPts val="105"/>
              </a:spcBef>
              <a:buChar char="•"/>
              <a:tabLst>
                <a:tab pos="355600" algn="l"/>
              </a:tabLst>
            </a:pPr>
            <a:r>
              <a:rPr lang="en-US" sz="2000" b="1" spc="-10" dirty="0">
                <a:latin typeface="Arial MT"/>
                <a:cs typeface="Arial MT"/>
              </a:rPr>
              <a:t>Management </a:t>
            </a:r>
            <a:r>
              <a:rPr lang="en-US" sz="2000" b="1" spc="-5" dirty="0">
                <a:latin typeface="Arial MT"/>
                <a:cs typeface="Arial MT"/>
              </a:rPr>
              <a:t>and Executives </a:t>
            </a:r>
            <a:r>
              <a:rPr lang="en-US" sz="2000" spc="-5" dirty="0">
                <a:latin typeface="Arial MT"/>
                <a:cs typeface="Arial MT"/>
              </a:rPr>
              <a:t>: Senior </a:t>
            </a:r>
            <a:r>
              <a:rPr lang="en-US" sz="2000" spc="-10" dirty="0">
                <a:latin typeface="Arial MT"/>
                <a:cs typeface="Arial MT"/>
              </a:rPr>
              <a:t>management </a:t>
            </a:r>
            <a:r>
              <a:rPr lang="en-US" sz="2000" spc="-5" dirty="0">
                <a:latin typeface="Arial MT"/>
                <a:cs typeface="Arial MT"/>
              </a:rPr>
              <a:t>and executives </a:t>
            </a:r>
            <a:r>
              <a:rPr lang="en-US" sz="2000" dirty="0">
                <a:latin typeface="Arial MT"/>
                <a:cs typeface="Arial MT"/>
              </a:rPr>
              <a:t> </a:t>
            </a:r>
            <a:r>
              <a:rPr lang="en-US" sz="2000" spc="-5" dirty="0">
                <a:latin typeface="Arial MT"/>
                <a:cs typeface="Arial MT"/>
              </a:rPr>
              <a:t>within the superstore rely on data analysis to gain strategic insights </a:t>
            </a:r>
            <a:r>
              <a:rPr lang="en-US" sz="2000" spc="-545" dirty="0">
                <a:latin typeface="Arial MT"/>
                <a:cs typeface="Arial MT"/>
              </a:rPr>
              <a:t> </a:t>
            </a:r>
            <a:r>
              <a:rPr lang="en-US" sz="2000" spc="-5" dirty="0">
                <a:latin typeface="Arial MT"/>
                <a:cs typeface="Arial MT"/>
              </a:rPr>
              <a:t>and</a:t>
            </a:r>
            <a:r>
              <a:rPr lang="en-US" sz="2000" spc="-15" dirty="0">
                <a:latin typeface="Arial MT"/>
                <a:cs typeface="Arial MT"/>
              </a:rPr>
              <a:t> </a:t>
            </a:r>
            <a:r>
              <a:rPr lang="en-US" sz="2000" spc="-5" dirty="0">
                <a:latin typeface="Arial MT"/>
                <a:cs typeface="Arial MT"/>
              </a:rPr>
              <a:t>make</a:t>
            </a:r>
            <a:r>
              <a:rPr lang="en-US" sz="2000" spc="-10" dirty="0">
                <a:latin typeface="Arial MT"/>
                <a:cs typeface="Arial MT"/>
              </a:rPr>
              <a:t> </a:t>
            </a:r>
            <a:r>
              <a:rPr lang="en-US" sz="2000" spc="-5" dirty="0">
                <a:latin typeface="Arial MT"/>
                <a:cs typeface="Arial MT"/>
              </a:rPr>
              <a:t>informed</a:t>
            </a:r>
            <a:r>
              <a:rPr lang="en-US" sz="2000" spc="-10" dirty="0">
                <a:latin typeface="Arial MT"/>
                <a:cs typeface="Arial MT"/>
              </a:rPr>
              <a:t> </a:t>
            </a:r>
            <a:r>
              <a:rPr lang="en-US" sz="2000" spc="-5" dirty="0">
                <a:latin typeface="Arial MT"/>
                <a:cs typeface="Arial MT"/>
              </a:rPr>
              <a:t>decisions.</a:t>
            </a:r>
            <a:endParaRPr lang="en-US" sz="2000" dirty="0">
              <a:latin typeface="Arial MT"/>
              <a:cs typeface="Arial MT"/>
            </a:endParaRPr>
          </a:p>
          <a:p>
            <a:pPr marL="355600" marR="5080" indent="-342900" algn="just">
              <a:lnSpc>
                <a:spcPct val="100000"/>
              </a:lnSpc>
              <a:spcBef>
                <a:spcPts val="480"/>
              </a:spcBef>
              <a:buChar char="•"/>
              <a:tabLst>
                <a:tab pos="355600" algn="l"/>
              </a:tabLst>
            </a:pPr>
            <a:r>
              <a:rPr lang="en-US" sz="2000" b="1" spc="-5" dirty="0">
                <a:latin typeface="Arial MT"/>
                <a:cs typeface="Arial MT"/>
              </a:rPr>
              <a:t>Marketing and Sales </a:t>
            </a:r>
            <a:r>
              <a:rPr lang="en-US" sz="2000" b="1" spc="-45" dirty="0">
                <a:latin typeface="Arial MT"/>
                <a:cs typeface="Arial MT"/>
              </a:rPr>
              <a:t>Teams </a:t>
            </a:r>
            <a:r>
              <a:rPr lang="en-US" sz="2000" spc="-45" dirty="0">
                <a:latin typeface="Arial MT"/>
                <a:cs typeface="Arial MT"/>
              </a:rPr>
              <a:t>: </a:t>
            </a:r>
            <a:r>
              <a:rPr lang="en-US" sz="2000" spc="-5" dirty="0">
                <a:latin typeface="Arial MT"/>
                <a:cs typeface="Arial MT"/>
              </a:rPr>
              <a:t>Marketing and sales teams utilize data </a:t>
            </a:r>
            <a:r>
              <a:rPr lang="en-US" sz="2000" dirty="0">
                <a:latin typeface="Arial MT"/>
                <a:cs typeface="Arial MT"/>
              </a:rPr>
              <a:t> </a:t>
            </a:r>
            <a:r>
              <a:rPr lang="en-US" sz="2000" spc="-5" dirty="0">
                <a:latin typeface="Arial MT"/>
                <a:cs typeface="Arial MT"/>
              </a:rPr>
              <a:t>analysis to understand customer </a:t>
            </a:r>
            <a:r>
              <a:rPr lang="en-US" sz="2000" spc="-20" dirty="0">
                <a:latin typeface="Arial MT"/>
                <a:cs typeface="Arial MT"/>
              </a:rPr>
              <a:t>behavior, </a:t>
            </a:r>
            <a:r>
              <a:rPr lang="en-US" sz="2000" spc="-10" dirty="0">
                <a:latin typeface="Arial MT"/>
                <a:cs typeface="Arial MT"/>
              </a:rPr>
              <a:t>segment </a:t>
            </a:r>
            <a:r>
              <a:rPr lang="en-US" sz="2000" spc="-5" dirty="0">
                <a:latin typeface="Arial MT"/>
                <a:cs typeface="Arial MT"/>
              </a:rPr>
              <a:t>the market, and </a:t>
            </a:r>
            <a:r>
              <a:rPr lang="en-US" sz="2000" spc="-545" dirty="0">
                <a:latin typeface="Arial MT"/>
                <a:cs typeface="Arial MT"/>
              </a:rPr>
              <a:t> </a:t>
            </a:r>
            <a:r>
              <a:rPr lang="en-US" sz="2000" spc="-5" dirty="0">
                <a:latin typeface="Arial MT"/>
                <a:cs typeface="Arial MT"/>
              </a:rPr>
              <a:t>identify</a:t>
            </a:r>
            <a:r>
              <a:rPr lang="en-US" sz="2000" spc="-10" dirty="0">
                <a:latin typeface="Arial MT"/>
                <a:cs typeface="Arial MT"/>
              </a:rPr>
              <a:t> </a:t>
            </a:r>
            <a:r>
              <a:rPr lang="en-US" sz="2000" spc="-5" dirty="0">
                <a:latin typeface="Arial MT"/>
                <a:cs typeface="Arial MT"/>
              </a:rPr>
              <a:t>trends and</a:t>
            </a:r>
            <a:r>
              <a:rPr lang="en-US" sz="2000" spc="-10" dirty="0">
                <a:latin typeface="Arial MT"/>
                <a:cs typeface="Arial MT"/>
              </a:rPr>
              <a:t> </a:t>
            </a:r>
            <a:r>
              <a:rPr lang="en-US" sz="2000" spc="-5" dirty="0">
                <a:latin typeface="Arial MT"/>
                <a:cs typeface="Arial MT"/>
              </a:rPr>
              <a:t>pattern</a:t>
            </a:r>
            <a:endParaRPr lang="en-US" sz="2000" dirty="0">
              <a:latin typeface="Arial MT"/>
              <a:cs typeface="Arial MT"/>
            </a:endParaRPr>
          </a:p>
          <a:p>
            <a:pPr marL="355600" marR="150495" indent="-342900">
              <a:lnSpc>
                <a:spcPct val="100000"/>
              </a:lnSpc>
              <a:spcBef>
                <a:spcPts val="480"/>
              </a:spcBef>
              <a:buChar char="•"/>
              <a:tabLst>
                <a:tab pos="354965" algn="l"/>
                <a:tab pos="355600" algn="l"/>
              </a:tabLst>
            </a:pPr>
            <a:r>
              <a:rPr lang="en-US" sz="2000" b="1" spc="-5" dirty="0">
                <a:latin typeface="Arial MT"/>
                <a:cs typeface="Arial MT"/>
              </a:rPr>
              <a:t>Operations and Supply Chain </a:t>
            </a:r>
            <a:r>
              <a:rPr lang="en-US" sz="2000" b="1" spc="-45" dirty="0">
                <a:latin typeface="Arial MT"/>
                <a:cs typeface="Arial MT"/>
              </a:rPr>
              <a:t>Teams </a:t>
            </a:r>
            <a:r>
              <a:rPr lang="en-US" sz="2000" spc="-45" dirty="0">
                <a:latin typeface="Arial MT"/>
                <a:cs typeface="Arial MT"/>
              </a:rPr>
              <a:t>: </a:t>
            </a:r>
            <a:r>
              <a:rPr lang="en-US" sz="2000" spc="-5" dirty="0">
                <a:latin typeface="Arial MT"/>
                <a:cs typeface="Arial MT"/>
              </a:rPr>
              <a:t>Operations and supply chain </a:t>
            </a:r>
            <a:r>
              <a:rPr lang="en-US" sz="2000" spc="-545" dirty="0">
                <a:latin typeface="Arial MT"/>
                <a:cs typeface="Arial MT"/>
              </a:rPr>
              <a:t> </a:t>
            </a:r>
            <a:r>
              <a:rPr lang="en-US" sz="2000" spc="-5" dirty="0">
                <a:latin typeface="Arial MT"/>
                <a:cs typeface="Arial MT"/>
              </a:rPr>
              <a:t>teams rely on data analysis to optimize inventory </a:t>
            </a:r>
            <a:r>
              <a:rPr lang="en-US" sz="2000" spc="-10" dirty="0">
                <a:latin typeface="Arial MT"/>
                <a:cs typeface="Arial MT"/>
              </a:rPr>
              <a:t>management, </a:t>
            </a:r>
            <a:r>
              <a:rPr lang="en-US" sz="2000" spc="-5" dirty="0">
                <a:latin typeface="Arial MT"/>
                <a:cs typeface="Arial MT"/>
              </a:rPr>
              <a:t> streamline</a:t>
            </a:r>
            <a:r>
              <a:rPr lang="en-US" sz="2000" spc="-10" dirty="0">
                <a:latin typeface="Arial MT"/>
                <a:cs typeface="Arial MT"/>
              </a:rPr>
              <a:t> </a:t>
            </a:r>
            <a:r>
              <a:rPr lang="en-US" sz="2000" spc="-5" dirty="0">
                <a:latin typeface="Arial MT"/>
                <a:cs typeface="Arial MT"/>
              </a:rPr>
              <a:t>logistics, and</a:t>
            </a:r>
            <a:r>
              <a:rPr lang="en-US" sz="2000" spc="-10" dirty="0">
                <a:latin typeface="Arial MT"/>
                <a:cs typeface="Arial MT"/>
              </a:rPr>
              <a:t> </a:t>
            </a:r>
            <a:r>
              <a:rPr lang="en-US" sz="2000" spc="-5" dirty="0">
                <a:latin typeface="Arial MT"/>
                <a:cs typeface="Arial MT"/>
              </a:rPr>
              <a:t>improve</a:t>
            </a:r>
            <a:r>
              <a:rPr lang="en-US" sz="2000" spc="-10" dirty="0">
                <a:latin typeface="Arial MT"/>
                <a:cs typeface="Arial MT"/>
              </a:rPr>
              <a:t> operational</a:t>
            </a:r>
            <a:r>
              <a:rPr lang="en-US" sz="2000" dirty="0">
                <a:latin typeface="Arial MT"/>
                <a:cs typeface="Arial MT"/>
              </a:rPr>
              <a:t> </a:t>
            </a:r>
            <a:r>
              <a:rPr lang="en-US" sz="2000" spc="-25" dirty="0">
                <a:latin typeface="Arial MT"/>
                <a:cs typeface="Arial MT"/>
              </a:rPr>
              <a:t>efficiency.</a:t>
            </a:r>
            <a:endParaRPr lang="en-US" sz="2000" dirty="0">
              <a:latin typeface="Arial MT"/>
              <a:cs typeface="Arial MT"/>
            </a:endParaRPr>
          </a:p>
          <a:p>
            <a:endParaRPr lang="en-IN" dirty="0"/>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Superstore Analysis</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13" name="Title 4">
            <a:extLst>
              <a:ext uri="{FF2B5EF4-FFF2-40B4-BE49-F238E27FC236}">
                <a16:creationId xmlns:a16="http://schemas.microsoft.com/office/drawing/2014/main" id="{7B74CE1E-870F-4EF3-4E3B-F3EA0F6F248E}"/>
              </a:ext>
            </a:extLst>
          </p:cNvPr>
          <p:cNvSpPr txBox="1">
            <a:spLocks/>
          </p:cNvSpPr>
          <p:nvPr/>
        </p:nvSpPr>
        <p:spPr>
          <a:xfrm>
            <a:off x="5965407" y="669912"/>
            <a:ext cx="6226593" cy="941322"/>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r>
              <a:rPr lang="en-US" sz="2400" dirty="0"/>
              <a:t>Who are the </a:t>
            </a:r>
          </a:p>
          <a:p>
            <a:r>
              <a:rPr lang="en-US" sz="2400" dirty="0"/>
              <a:t>END users</a:t>
            </a:r>
          </a:p>
        </p:txBody>
      </p:sp>
    </p:spTree>
    <p:extLst>
      <p:ext uri="{BB962C8B-B14F-4D97-AF65-F5344CB8AC3E}">
        <p14:creationId xmlns:p14="http://schemas.microsoft.com/office/powerpoint/2010/main" val="157209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Analysis</a:t>
            </a:r>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10"/>
          </p:nvPr>
        </p:nvSpPr>
        <p:spPr/>
        <p:txBody>
          <a:bodyPr/>
          <a:lstStyle/>
          <a:p>
            <a:r>
              <a:rPr lang="en-US" dirty="0"/>
              <a:t>Superstore Analysis</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5" name="TextBox 4">
            <a:extLst>
              <a:ext uri="{FF2B5EF4-FFF2-40B4-BE49-F238E27FC236}">
                <a16:creationId xmlns:a16="http://schemas.microsoft.com/office/drawing/2014/main" id="{4616C54F-B07B-99E6-6A26-4B911434F618}"/>
              </a:ext>
            </a:extLst>
          </p:cNvPr>
          <p:cNvSpPr txBox="1"/>
          <p:nvPr/>
        </p:nvSpPr>
        <p:spPr>
          <a:xfrm>
            <a:off x="746449" y="1601574"/>
            <a:ext cx="10702212" cy="1200329"/>
          </a:xfrm>
          <a:prstGeom prst="rect">
            <a:avLst/>
          </a:prstGeom>
          <a:noFill/>
        </p:spPr>
        <p:txBody>
          <a:bodyPr wrap="square">
            <a:spAutoFit/>
          </a:bodyPr>
          <a:lstStyle/>
          <a:p>
            <a:r>
              <a:rPr lang="en-US" dirty="0"/>
              <a:t>By going through this </a:t>
            </a:r>
            <a:r>
              <a:rPr lang="en-IN" dirty="0"/>
              <a:t>thorough</a:t>
            </a:r>
            <a:r>
              <a:rPr lang="en-US" dirty="0"/>
              <a:t> data cleaning process, we were able to uncover more information that would have been obscured by the inconsistencies and inaccuracies in the raw data. And with this newfound clarity, we were able to take the next step in our investigation and bring the superstore's financial struggles to a close.</a:t>
            </a:r>
            <a:endParaRPr lang="en-IN" dirty="0"/>
          </a:p>
        </p:txBody>
      </p:sp>
      <p:sp>
        <p:nvSpPr>
          <p:cNvPr id="9" name="TextBox 8">
            <a:extLst>
              <a:ext uri="{FF2B5EF4-FFF2-40B4-BE49-F238E27FC236}">
                <a16:creationId xmlns:a16="http://schemas.microsoft.com/office/drawing/2014/main" id="{1D25D3C8-CF6D-CF92-DDB0-96D61848E158}"/>
              </a:ext>
            </a:extLst>
          </p:cNvPr>
          <p:cNvSpPr txBox="1"/>
          <p:nvPr/>
        </p:nvSpPr>
        <p:spPr>
          <a:xfrm>
            <a:off x="746449" y="2960869"/>
            <a:ext cx="6111550" cy="369332"/>
          </a:xfrm>
          <a:prstGeom prst="rect">
            <a:avLst/>
          </a:prstGeom>
          <a:noFill/>
        </p:spPr>
        <p:txBody>
          <a:bodyPr wrap="square">
            <a:spAutoFit/>
          </a:bodyPr>
          <a:lstStyle/>
          <a:p>
            <a:r>
              <a:rPr lang="en-IN" b="1" dirty="0"/>
              <a:t>Analysis Insights from EDA</a:t>
            </a:r>
          </a:p>
        </p:txBody>
      </p:sp>
      <p:sp>
        <p:nvSpPr>
          <p:cNvPr id="15" name="TextBox 14">
            <a:extLst>
              <a:ext uri="{FF2B5EF4-FFF2-40B4-BE49-F238E27FC236}">
                <a16:creationId xmlns:a16="http://schemas.microsoft.com/office/drawing/2014/main" id="{FA46F7C8-31C8-9FB6-880D-6EA260CB9C4A}"/>
              </a:ext>
            </a:extLst>
          </p:cNvPr>
          <p:cNvSpPr txBox="1"/>
          <p:nvPr/>
        </p:nvSpPr>
        <p:spPr>
          <a:xfrm>
            <a:off x="850168" y="3686766"/>
            <a:ext cx="6111550" cy="369332"/>
          </a:xfrm>
          <a:prstGeom prst="rect">
            <a:avLst/>
          </a:prstGeom>
          <a:noFill/>
        </p:spPr>
        <p:txBody>
          <a:bodyPr wrap="square">
            <a:spAutoFit/>
          </a:bodyPr>
          <a:lstStyle/>
          <a:p>
            <a:pPr marL="285750" indent="-285750">
              <a:buFont typeface="Wingdings" panose="05000000000000000000" pitchFamily="2" charset="2"/>
              <a:buChar char="Ø"/>
            </a:pPr>
            <a:r>
              <a:rPr lang="en-IN" dirty="0"/>
              <a:t>Count of subcategory</a:t>
            </a:r>
          </a:p>
        </p:txBody>
      </p:sp>
      <p:pic>
        <p:nvPicPr>
          <p:cNvPr id="23" name="Picture 22">
            <a:extLst>
              <a:ext uri="{FF2B5EF4-FFF2-40B4-BE49-F238E27FC236}">
                <a16:creationId xmlns:a16="http://schemas.microsoft.com/office/drawing/2014/main" id="{84C473C3-4AA1-8D51-A51A-81F2CAA96594}"/>
              </a:ext>
            </a:extLst>
          </p:cNvPr>
          <p:cNvPicPr>
            <a:picLocks noChangeAspect="1"/>
          </p:cNvPicPr>
          <p:nvPr/>
        </p:nvPicPr>
        <p:blipFill>
          <a:blip r:embed="rId2"/>
          <a:stretch>
            <a:fillRect/>
          </a:stretch>
        </p:blipFill>
        <p:spPr>
          <a:xfrm>
            <a:off x="4335722" y="3330201"/>
            <a:ext cx="4435054" cy="3425162"/>
          </a:xfrm>
          <a:prstGeom prst="rect">
            <a:avLst/>
          </a:prstGeom>
        </p:spPr>
      </p:pic>
    </p:spTree>
    <p:extLst>
      <p:ext uri="{BB962C8B-B14F-4D97-AF65-F5344CB8AC3E}">
        <p14:creationId xmlns:p14="http://schemas.microsoft.com/office/powerpoint/2010/main" val="1263127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DD2E2C-2DB5-EF12-5E77-73511EAACB77}"/>
              </a:ext>
            </a:extLst>
          </p:cNvPr>
          <p:cNvSpPr>
            <a:spLocks noGrp="1"/>
          </p:cNvSpPr>
          <p:nvPr>
            <p:ph type="ftr" sz="quarter" idx="10"/>
          </p:nvPr>
        </p:nvSpPr>
        <p:spPr/>
        <p:txBody>
          <a:bodyPr/>
          <a:lstStyle/>
          <a:p>
            <a:r>
              <a:rPr lang="en-US" dirty="0"/>
              <a:t>Superstore Analysis</a:t>
            </a:r>
          </a:p>
        </p:txBody>
      </p:sp>
      <p:sp>
        <p:nvSpPr>
          <p:cNvPr id="5" name="Slide Number Placeholder 4">
            <a:extLst>
              <a:ext uri="{FF2B5EF4-FFF2-40B4-BE49-F238E27FC236}">
                <a16:creationId xmlns:a16="http://schemas.microsoft.com/office/drawing/2014/main" id="{BCF8CC72-9301-9681-106D-E7CF2F32FD72}"/>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7" name="TextBox 6">
            <a:extLst>
              <a:ext uri="{FF2B5EF4-FFF2-40B4-BE49-F238E27FC236}">
                <a16:creationId xmlns:a16="http://schemas.microsoft.com/office/drawing/2014/main" id="{9C181CCD-28B3-7F07-75F8-480F9FFC095F}"/>
              </a:ext>
            </a:extLst>
          </p:cNvPr>
          <p:cNvSpPr txBox="1"/>
          <p:nvPr/>
        </p:nvSpPr>
        <p:spPr>
          <a:xfrm>
            <a:off x="471197" y="426489"/>
            <a:ext cx="6111550" cy="369332"/>
          </a:xfrm>
          <a:prstGeom prst="rect">
            <a:avLst/>
          </a:prstGeom>
          <a:noFill/>
        </p:spPr>
        <p:txBody>
          <a:bodyPr wrap="square">
            <a:spAutoFit/>
          </a:bodyPr>
          <a:lstStyle/>
          <a:p>
            <a:pPr marL="285750" indent="-285750">
              <a:buFont typeface="Wingdings" panose="05000000000000000000" pitchFamily="2" charset="2"/>
              <a:buChar char="Ø"/>
            </a:pPr>
            <a:r>
              <a:rPr lang="en-IN" dirty="0"/>
              <a:t>Most Preferred ship mode</a:t>
            </a:r>
          </a:p>
        </p:txBody>
      </p:sp>
      <p:pic>
        <p:nvPicPr>
          <p:cNvPr id="9" name="Picture 8">
            <a:extLst>
              <a:ext uri="{FF2B5EF4-FFF2-40B4-BE49-F238E27FC236}">
                <a16:creationId xmlns:a16="http://schemas.microsoft.com/office/drawing/2014/main" id="{FEB9B3CA-8686-A025-3F94-3737CB2434E3}"/>
              </a:ext>
            </a:extLst>
          </p:cNvPr>
          <p:cNvPicPr>
            <a:picLocks noChangeAspect="1"/>
          </p:cNvPicPr>
          <p:nvPr/>
        </p:nvPicPr>
        <p:blipFill>
          <a:blip r:embed="rId2"/>
          <a:stretch>
            <a:fillRect/>
          </a:stretch>
        </p:blipFill>
        <p:spPr>
          <a:xfrm>
            <a:off x="4163397" y="795821"/>
            <a:ext cx="4838700" cy="2703159"/>
          </a:xfrm>
          <a:prstGeom prst="rect">
            <a:avLst/>
          </a:prstGeom>
        </p:spPr>
      </p:pic>
      <p:sp>
        <p:nvSpPr>
          <p:cNvPr id="11" name="TextBox 10">
            <a:extLst>
              <a:ext uri="{FF2B5EF4-FFF2-40B4-BE49-F238E27FC236}">
                <a16:creationId xmlns:a16="http://schemas.microsoft.com/office/drawing/2014/main" id="{8C88CE32-DC2F-8CF3-7DDF-BCD4E252E193}"/>
              </a:ext>
            </a:extLst>
          </p:cNvPr>
          <p:cNvSpPr txBox="1"/>
          <p:nvPr/>
        </p:nvSpPr>
        <p:spPr>
          <a:xfrm>
            <a:off x="471197" y="3559629"/>
            <a:ext cx="6111550" cy="369332"/>
          </a:xfrm>
          <a:prstGeom prst="rect">
            <a:avLst/>
          </a:prstGeom>
          <a:noFill/>
        </p:spPr>
        <p:txBody>
          <a:bodyPr wrap="square">
            <a:spAutoFit/>
          </a:bodyPr>
          <a:lstStyle/>
          <a:p>
            <a:pPr marL="285750" indent="-285750">
              <a:buFont typeface="Wingdings" panose="05000000000000000000" pitchFamily="2" charset="2"/>
              <a:buChar char="Ø"/>
            </a:pPr>
            <a:r>
              <a:rPr lang="en-IN" dirty="0"/>
              <a:t>Segment</a:t>
            </a:r>
          </a:p>
        </p:txBody>
      </p:sp>
      <p:pic>
        <p:nvPicPr>
          <p:cNvPr id="13" name="Picture 12">
            <a:extLst>
              <a:ext uri="{FF2B5EF4-FFF2-40B4-BE49-F238E27FC236}">
                <a16:creationId xmlns:a16="http://schemas.microsoft.com/office/drawing/2014/main" id="{92E3FD0C-9724-9754-D131-219CA6AE9F74}"/>
              </a:ext>
            </a:extLst>
          </p:cNvPr>
          <p:cNvPicPr>
            <a:picLocks noChangeAspect="1"/>
          </p:cNvPicPr>
          <p:nvPr/>
        </p:nvPicPr>
        <p:blipFill>
          <a:blip r:embed="rId3"/>
          <a:stretch>
            <a:fillRect/>
          </a:stretch>
        </p:blipFill>
        <p:spPr>
          <a:xfrm>
            <a:off x="4163397" y="4050408"/>
            <a:ext cx="4838700" cy="2524125"/>
          </a:xfrm>
          <a:prstGeom prst="rect">
            <a:avLst/>
          </a:prstGeom>
        </p:spPr>
      </p:pic>
    </p:spTree>
    <p:extLst>
      <p:ext uri="{BB962C8B-B14F-4D97-AF65-F5344CB8AC3E}">
        <p14:creationId xmlns:p14="http://schemas.microsoft.com/office/powerpoint/2010/main" val="3883335515"/>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215</TotalTime>
  <Words>1103</Words>
  <Application>Microsoft Office PowerPoint</Application>
  <PresentationFormat>Widescreen</PresentationFormat>
  <Paragraphs>118</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Arial MT</vt:lpstr>
      <vt:lpstr>Arial Rounded MT Bold</vt:lpstr>
      <vt:lpstr>Avenir Next LT Pro</vt:lpstr>
      <vt:lpstr>Calibri</vt:lpstr>
      <vt:lpstr>Wingdings</vt:lpstr>
      <vt:lpstr>Office Theme</vt:lpstr>
      <vt:lpstr>Superstore Analysis</vt:lpstr>
      <vt:lpstr>Table of Contents</vt:lpstr>
      <vt:lpstr>INTRO</vt:lpstr>
      <vt:lpstr>Problem Topic</vt:lpstr>
      <vt:lpstr>Agenda</vt:lpstr>
      <vt:lpstr>Project Overview</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vt:lpstr>
      <vt:lpstr>Results</vt:lpstr>
      <vt:lpstr>Useful 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Analysis</dc:title>
  <dc:creator>CSE-02 Aniket Kumar</dc:creator>
  <cp:lastModifiedBy>Satyam Raj</cp:lastModifiedBy>
  <cp:revision>4</cp:revision>
  <dcterms:created xsi:type="dcterms:W3CDTF">2023-07-22T03:14:05Z</dcterms:created>
  <dcterms:modified xsi:type="dcterms:W3CDTF">2023-07-22T07:13:49Z</dcterms:modified>
</cp:coreProperties>
</file>